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14"/>
  </p:notesMasterIdLst>
  <p:sldIdLst>
    <p:sldId id="256" r:id="rId2"/>
    <p:sldId id="257" r:id="rId3"/>
    <p:sldId id="259" r:id="rId4"/>
    <p:sldId id="268" r:id="rId5"/>
    <p:sldId id="262" r:id="rId6"/>
    <p:sldId id="263" r:id="rId7"/>
    <p:sldId id="264" r:id="rId8"/>
    <p:sldId id="260" r:id="rId9"/>
    <p:sldId id="261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A0F2E-A6D2-4A94-8E6A-E89AC80B906B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3104E-34F7-4443-97E6-1E235474AD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58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757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7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109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862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1752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158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276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84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45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98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6594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50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902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9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971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672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F727D-AF16-443F-88C8-512CF3F3C91C}" type="datetimeFigureOut">
              <a:rPr lang="fr-FR" smtClean="0"/>
              <a:t>29/03/2022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CC62DCE-C46D-4F90-B545-55CF076A7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76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s://img.email.agores.asso.fr/im/1990738/0d8269b53e26a03429a32591a0d07dbbc718b110a551c585f0753f9fcc7034e0.jpg?e=7qhetqBJnkNiTW7pxngmvfqUSC_Cy-9QBiksthTipu1xgh8fQ4JmvmKLUcfto21bCOWmyd4XaPNYFd2hfmYVIVMg5XQylbx4UcKIXuFHT0HlDDRJALLRc5RIjxYstMAuwE2v59hgkThCPdgwguVrYlJzSXyvHCLUlCO-vS5nXWQE0Gf7ob8EuE5ca9yg6Of7NxUmrrOBUL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23BAFE-E5F0-44A4-869C-D85A8E339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7771" y="2761702"/>
            <a:ext cx="7766936" cy="1646302"/>
          </a:xfrm>
        </p:spPr>
        <p:txBody>
          <a:bodyPr>
            <a:normAutofit/>
          </a:bodyPr>
          <a:lstStyle/>
          <a:p>
            <a:r>
              <a:rPr lang="fr-FR" sz="4400" dirty="0"/>
              <a:t>Réunion régionale d’AGORES Normandie Sud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419A8CA-F903-4F1C-B2B8-9CB0ADFE9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707" y="4708708"/>
            <a:ext cx="9144000" cy="760445"/>
          </a:xfrm>
        </p:spPr>
        <p:txBody>
          <a:bodyPr>
            <a:noAutofit/>
          </a:bodyPr>
          <a:lstStyle/>
          <a:p>
            <a:r>
              <a:rPr lang="fr-FR" sz="2400" dirty="0"/>
              <a:t>Mises en place d’action sur l’éducation à l’alimentation :</a:t>
            </a:r>
          </a:p>
          <a:p>
            <a:r>
              <a:rPr lang="fr-FR" sz="2400" dirty="0"/>
              <a:t>Echange d’expériences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EB40AC-3CB2-4278-B389-8F23F0EA6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4947" y="5938725"/>
            <a:ext cx="2304102" cy="365125"/>
          </a:xfrm>
        </p:spPr>
        <p:txBody>
          <a:bodyPr/>
          <a:lstStyle/>
          <a:p>
            <a:r>
              <a:rPr lang="fr-FR" sz="1600" dirty="0"/>
              <a:t>Mercredi 30 Mars 2022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1B2157-D3B3-43F4-9DDF-78E3D78EF3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923" y="138948"/>
            <a:ext cx="2036631" cy="199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BDA5AD2-D79D-4D13-92DC-CF7C81EAC1B8}"/>
              </a:ext>
            </a:extLst>
          </p:cNvPr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66" y="443188"/>
            <a:ext cx="4459773" cy="155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A50BB0C-9ADF-4E6E-BD33-E509E57ED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38" y="160779"/>
            <a:ext cx="1361432" cy="19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70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528C4B-6C7C-4A6C-B42D-1E36A9F96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3" y="695876"/>
            <a:ext cx="3065106" cy="40868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9BD108A-8BC5-4CF7-A3E5-9C2A323AD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473" y="695876"/>
            <a:ext cx="2865859" cy="3821145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4B240AC-5AA2-430D-9894-FF6B70B99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89" y="3703038"/>
            <a:ext cx="2879054" cy="215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04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EAC716-6B0C-4FBC-A338-2D7CF472A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924767"/>
            <a:ext cx="4184035" cy="690466"/>
          </a:xfrm>
        </p:spPr>
        <p:txBody>
          <a:bodyPr>
            <a:normAutofit/>
          </a:bodyPr>
          <a:lstStyle/>
          <a:p>
            <a:r>
              <a:rPr lang="fr-FR" dirty="0"/>
              <a:t>Visite de la cuisine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C1298AD-64A3-44EE-85F3-5FE75373AF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Découvrir le lieu de production des repas</a:t>
            </a:r>
          </a:p>
          <a:p>
            <a:r>
              <a:rPr lang="fr-FR" dirty="0"/>
              <a:t>Rencontrer les agents de production</a:t>
            </a:r>
          </a:p>
          <a:p>
            <a:r>
              <a:rPr lang="fr-FR" dirty="0"/>
              <a:t>Savoir où et comment sont produits les repas</a:t>
            </a:r>
          </a:p>
          <a:p>
            <a:r>
              <a:rPr lang="fr-FR" dirty="0"/>
              <a:t>Démonstration des étapes de la réception à l’allotissement pour une tomate vinaigrette. </a:t>
            </a:r>
          </a:p>
          <a:p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123D865-0339-427C-A133-44216AC89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0640" y="2160590"/>
            <a:ext cx="4184034" cy="3157860"/>
          </a:xfrm>
        </p:spPr>
        <p:txBody>
          <a:bodyPr/>
          <a:lstStyle/>
          <a:p>
            <a:r>
              <a:rPr lang="fr-FR" dirty="0"/>
              <a:t>Gaufres au potimarron</a:t>
            </a:r>
          </a:p>
          <a:p>
            <a:r>
              <a:rPr lang="fr-FR" dirty="0"/>
              <a:t>Appareil préalablement fait par le chef de cuisine.</a:t>
            </a:r>
          </a:p>
          <a:p>
            <a:r>
              <a:rPr lang="fr-FR" dirty="0"/>
              <a:t>Les enfants mettent à tour de rôle l’appareil dans le gaufrier</a:t>
            </a:r>
          </a:p>
          <a:p>
            <a:r>
              <a:rPr lang="fr-FR" dirty="0"/>
              <a:t>Dégustation des gaufres</a:t>
            </a:r>
          </a:p>
          <a:p>
            <a:r>
              <a:rPr lang="fr-FR" dirty="0"/>
              <a:t>Découverte des courges spaghetti et de la sucrine du Berry.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D6FA231-915E-4ECF-9298-52E5460C4C81}"/>
              </a:ext>
            </a:extLst>
          </p:cNvPr>
          <p:cNvSpPr txBox="1">
            <a:spLocks/>
          </p:cNvSpPr>
          <p:nvPr/>
        </p:nvSpPr>
        <p:spPr>
          <a:xfrm>
            <a:off x="5238615" y="609600"/>
            <a:ext cx="4184035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Atelier de cuisine et dégustation</a:t>
            </a:r>
          </a:p>
        </p:txBody>
      </p:sp>
    </p:spTree>
    <p:extLst>
      <p:ext uri="{BB962C8B-B14F-4D97-AF65-F5344CB8AC3E}">
        <p14:creationId xmlns:p14="http://schemas.microsoft.com/office/powerpoint/2010/main" val="1355319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6AA8675-01DE-4574-8BFB-5D133049B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68" y="559836"/>
            <a:ext cx="4180115" cy="31350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91AB8D-57F5-4320-B641-92C62792C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267">
            <a:off x="1085460" y="3694922"/>
            <a:ext cx="3632720" cy="27245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50D248-6D6E-4837-9F65-064438609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15" y="518201"/>
            <a:ext cx="3732246" cy="27991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D296C4-D595-4FA5-B4FB-2313A6E93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95">
            <a:off x="5179283" y="3252814"/>
            <a:ext cx="3827119" cy="287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00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6FC866-8A09-4D52-AB6D-13FF9E21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41918"/>
          </a:xfrm>
        </p:spPr>
        <p:txBody>
          <a:bodyPr>
            <a:normAutofit/>
          </a:bodyPr>
          <a:lstStyle/>
          <a:p>
            <a:r>
              <a:rPr lang="fr-FR" dirty="0"/>
              <a:t>Intérêt de l’éducation à l’alimentation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F6A2CA-3875-4DB4-964E-0F790D437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51519"/>
            <a:ext cx="8596668" cy="4389844"/>
          </a:xfrm>
        </p:spPr>
        <p:txBody>
          <a:bodyPr/>
          <a:lstStyle/>
          <a:p>
            <a:r>
              <a:rPr lang="fr-FR" dirty="0"/>
              <a:t>Approche sensorielle de l’aliment </a:t>
            </a:r>
          </a:p>
          <a:p>
            <a:endParaRPr lang="fr-FR" dirty="0"/>
          </a:p>
          <a:p>
            <a:r>
              <a:rPr lang="fr-FR" dirty="0"/>
              <a:t>Découverte de l’aliment dans sa globalité (social, environnemental, écologique, nutritionnel)</a:t>
            </a:r>
          </a:p>
          <a:p>
            <a:endParaRPr lang="fr-FR" dirty="0"/>
          </a:p>
          <a:p>
            <a:r>
              <a:rPr lang="fr-FR" dirty="0"/>
              <a:t>Prendre conscience de soi, de ses goûts, de ses perceptions et de celles des autres</a:t>
            </a:r>
          </a:p>
          <a:p>
            <a:endParaRPr lang="fr-FR" dirty="0"/>
          </a:p>
          <a:p>
            <a:r>
              <a:rPr lang="fr-FR" dirty="0"/>
              <a:t>Valorise les aliments, le plaisir de manger 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6825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5CE01B-CAA8-463B-9EF3-75868ADB3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0661"/>
          </a:xfrm>
        </p:spPr>
        <p:txBody>
          <a:bodyPr/>
          <a:lstStyle/>
          <a:p>
            <a:r>
              <a:rPr lang="fr-FR" dirty="0"/>
              <a:t>Animation sur les fromages normands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59C716-86AE-4BB3-93F7-E3A65ABE2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66122"/>
            <a:ext cx="8596668" cy="4152123"/>
          </a:xfrm>
        </p:spPr>
        <p:txBody>
          <a:bodyPr>
            <a:normAutofit/>
          </a:bodyPr>
          <a:lstStyle/>
          <a:p>
            <a:r>
              <a:rPr lang="fr-FR" dirty="0"/>
              <a:t>Constat : Manque de connaissances sur les fromages de notre région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But : Faire reconnaître aux enfants les fromages normands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Objectifs : </a:t>
            </a:r>
          </a:p>
          <a:p>
            <a:pPr lvl="1"/>
            <a:r>
              <a:rPr lang="fr-FR" dirty="0"/>
              <a:t>découvrir 4 types de fromages normands par une dégustation avec une photo des fromages entiers.</a:t>
            </a:r>
          </a:p>
          <a:p>
            <a:pPr lvl="1"/>
            <a:r>
              <a:rPr lang="fr-FR" dirty="0"/>
              <a:t>reconnaitre un fromage intrus (emmental ou chèvre)</a:t>
            </a:r>
          </a:p>
          <a:p>
            <a:pPr marL="457200" lvl="1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1182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60077A-C1BB-4BEE-9E5B-44F6CCDE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3339"/>
          </a:xfrm>
        </p:spPr>
        <p:txBody>
          <a:bodyPr/>
          <a:lstStyle/>
          <a:p>
            <a:r>
              <a:rPr lang="fr-FR" dirty="0"/>
              <a:t>Animation sur les fromages normands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104356-F0AA-48A3-A7B2-C31E1626F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689" y="1810139"/>
            <a:ext cx="8596668" cy="4688423"/>
          </a:xfrm>
        </p:spPr>
        <p:txBody>
          <a:bodyPr/>
          <a:lstStyle/>
          <a:p>
            <a:r>
              <a:rPr lang="fr-FR" dirty="0"/>
              <a:t>Public : 7 écoles primaire</a:t>
            </a:r>
          </a:p>
          <a:p>
            <a:r>
              <a:rPr lang="fr-FR" dirty="0"/>
              <a:t>Déroulement : de novembre 2015 à janvier 2016 à raison d’une école par semaine sur la pause méridienne.</a:t>
            </a:r>
          </a:p>
          <a:p>
            <a:endParaRPr lang="fr-FR" dirty="0"/>
          </a:p>
          <a:p>
            <a:r>
              <a:rPr lang="fr-FR" dirty="0"/>
              <a:t>Animé par 2 agents de la régie les 2 airelles.</a:t>
            </a:r>
          </a:p>
          <a:p>
            <a:r>
              <a:rPr lang="fr-FR" dirty="0"/>
              <a:t>Coordination avec les animateurs pour la formation de groupes d’enfant.</a:t>
            </a:r>
          </a:p>
          <a:p>
            <a:endParaRPr lang="fr-FR" dirty="0"/>
          </a:p>
          <a:p>
            <a:r>
              <a:rPr lang="fr-FR" dirty="0"/>
              <a:t>Lieu : restaurant scolaire ou préau</a:t>
            </a:r>
          </a:p>
          <a:p>
            <a:endParaRPr lang="fr-FR" dirty="0"/>
          </a:p>
          <a:p>
            <a:r>
              <a:rPr lang="fr-FR" dirty="0"/>
              <a:t>Evaluation : quizz sur l’animation sous forme de jeu concours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334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2D7B8C-CC86-4877-AE05-A57259FFF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840" y="525624"/>
            <a:ext cx="7533605" cy="762000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Jeu concours : 1 gagnant par école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1B9B6576-7904-4B43-AC0B-08C0D89066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9182372"/>
              </p:ext>
            </p:extLst>
          </p:nvPr>
        </p:nvGraphicFramePr>
        <p:xfrm>
          <a:off x="1484942" y="1530220"/>
          <a:ext cx="6981452" cy="3797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8557">
                  <a:extLst>
                    <a:ext uri="{9D8B030D-6E8A-4147-A177-3AD203B41FA5}">
                      <a16:colId xmlns:a16="http://schemas.microsoft.com/office/drawing/2014/main" val="420016605"/>
                    </a:ext>
                  </a:extLst>
                </a:gridCol>
                <a:gridCol w="828985">
                  <a:extLst>
                    <a:ext uri="{9D8B030D-6E8A-4147-A177-3AD203B41FA5}">
                      <a16:colId xmlns:a16="http://schemas.microsoft.com/office/drawing/2014/main" val="2587658262"/>
                    </a:ext>
                  </a:extLst>
                </a:gridCol>
                <a:gridCol w="828985">
                  <a:extLst>
                    <a:ext uri="{9D8B030D-6E8A-4147-A177-3AD203B41FA5}">
                      <a16:colId xmlns:a16="http://schemas.microsoft.com/office/drawing/2014/main" val="3276473942"/>
                    </a:ext>
                  </a:extLst>
                </a:gridCol>
                <a:gridCol w="828985">
                  <a:extLst>
                    <a:ext uri="{9D8B030D-6E8A-4147-A177-3AD203B41FA5}">
                      <a16:colId xmlns:a16="http://schemas.microsoft.com/office/drawing/2014/main" val="789500900"/>
                    </a:ext>
                  </a:extLst>
                </a:gridCol>
                <a:gridCol w="828985">
                  <a:extLst>
                    <a:ext uri="{9D8B030D-6E8A-4147-A177-3AD203B41FA5}">
                      <a16:colId xmlns:a16="http://schemas.microsoft.com/office/drawing/2014/main" val="3802594494"/>
                    </a:ext>
                  </a:extLst>
                </a:gridCol>
                <a:gridCol w="828985">
                  <a:extLst>
                    <a:ext uri="{9D8B030D-6E8A-4147-A177-3AD203B41FA5}">
                      <a16:colId xmlns:a16="http://schemas.microsoft.com/office/drawing/2014/main" val="3442194554"/>
                    </a:ext>
                  </a:extLst>
                </a:gridCol>
                <a:gridCol w="828985">
                  <a:extLst>
                    <a:ext uri="{9D8B030D-6E8A-4147-A177-3AD203B41FA5}">
                      <a16:colId xmlns:a16="http://schemas.microsoft.com/office/drawing/2014/main" val="2542549402"/>
                    </a:ext>
                  </a:extLst>
                </a:gridCol>
                <a:gridCol w="828985">
                  <a:extLst>
                    <a:ext uri="{9D8B030D-6E8A-4147-A177-3AD203B41FA5}">
                      <a16:colId xmlns:a16="http://schemas.microsoft.com/office/drawing/2014/main" val="37821674"/>
                    </a:ext>
                  </a:extLst>
                </a:gridCol>
              </a:tblGrid>
              <a:tr h="277579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QUIZ SUR LES FROMAGES NORMANDS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988353"/>
                  </a:ext>
                </a:extLst>
              </a:tr>
              <a:tr h="314284"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5822623"/>
                  </a:ext>
                </a:extLst>
              </a:tr>
              <a:tr h="26040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fr-FR" sz="1400" u="sng" strike="noStrike" dirty="0">
                          <a:effectLst/>
                        </a:rPr>
                        <a:t>A gagner : un atelier cuisine à la cuisine centrale les 2 airelles</a:t>
                      </a:r>
                      <a:endParaRPr lang="fr-FR" sz="1400" b="0" i="1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569130"/>
                  </a:ext>
                </a:extLst>
              </a:tr>
              <a:tr h="215509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718666"/>
                  </a:ext>
                </a:extLst>
              </a:tr>
              <a:tr h="439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Question 1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Parmi ces fromages normands, lesquels n'était pas présent lors de la dégustation: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933935"/>
                  </a:ext>
                </a:extLst>
              </a:tr>
              <a:tr h="233468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Neufchâtel, Pavé d'auge, Camembert, Livarot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0371264"/>
                  </a:ext>
                </a:extLst>
              </a:tr>
              <a:tr h="224489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3224632"/>
                  </a:ext>
                </a:extLst>
              </a:tr>
              <a:tr h="23346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Question 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Quel était le fromage intrus lors de la dégustation?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1244647"/>
                  </a:ext>
                </a:extLst>
              </a:tr>
              <a:tr h="233468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1532600"/>
                  </a:ext>
                </a:extLst>
              </a:tr>
              <a:tr h="23346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Question 3 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Les fromages normands sont tous fait à partir de lait de vache? 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4584306"/>
                  </a:ext>
                </a:extLst>
              </a:tr>
              <a:tr h="233468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oui - non 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1110944"/>
                  </a:ext>
                </a:extLst>
              </a:tr>
              <a:tr h="233468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4564748"/>
                  </a:ext>
                </a:extLst>
              </a:tr>
              <a:tr h="23346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Question 4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Quel fromage normand LOCAL peux-tu manger régulièrement à la cantine?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619989"/>
                  </a:ext>
                </a:extLst>
              </a:tr>
              <a:tr h="215509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7322063"/>
                  </a:ext>
                </a:extLst>
              </a:tr>
              <a:tr h="215509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234616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E0715308-45D4-493C-BFB1-5E314BF810C7}"/>
              </a:ext>
            </a:extLst>
          </p:cNvPr>
          <p:cNvSpPr txBox="1"/>
          <p:nvPr/>
        </p:nvSpPr>
        <p:spPr>
          <a:xfrm>
            <a:off x="1484940" y="5439747"/>
            <a:ext cx="698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Tirage au sort des bulletins contenant les 4 bonnes réponses</a:t>
            </a:r>
          </a:p>
        </p:txBody>
      </p:sp>
    </p:spTree>
    <p:extLst>
      <p:ext uri="{BB962C8B-B14F-4D97-AF65-F5344CB8AC3E}">
        <p14:creationId xmlns:p14="http://schemas.microsoft.com/office/powerpoint/2010/main" val="4236992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6039087-C54D-4988-948A-0843591FE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12" y="485192"/>
            <a:ext cx="3782008" cy="28365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41E784-232D-47EF-AC8C-408352283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35" y="527179"/>
            <a:ext cx="3869094" cy="29018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6960E8-D34C-485A-B781-EBF0007D2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11" y="3536302"/>
            <a:ext cx="3701143" cy="27758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C11CD57-D2DB-4246-891E-A78096123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67" y="3554964"/>
            <a:ext cx="3701143" cy="27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49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F15C94E-D5A6-44C9-801A-56B98DD08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82" y="606489"/>
            <a:ext cx="4180115" cy="31350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4D45BF-B096-439E-80A2-4224D4D25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276" y="3428999"/>
            <a:ext cx="4037046" cy="30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21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8DBAEF-B321-4204-B757-25A02D9C2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Animation: « Du champ à l’assiette: les légumes bio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8E9EF5-A81D-4221-B9A4-D9007770C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Constat : les légumes sont les aliments les plus gaspillés au restaurant scolaire</a:t>
            </a:r>
          </a:p>
          <a:p>
            <a:r>
              <a:rPr lang="fr-FR" dirty="0"/>
              <a:t>But : Susciter l’envie de manger des légumes.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Objectifs :</a:t>
            </a:r>
          </a:p>
          <a:p>
            <a:pPr lvl="1"/>
            <a:r>
              <a:rPr lang="fr-FR" dirty="0"/>
              <a:t>Faire découvrir aux enfants la provenance des légumes cuisinés par la régie les 2 airelles.</a:t>
            </a:r>
          </a:p>
          <a:p>
            <a:pPr lvl="1"/>
            <a:r>
              <a:rPr lang="fr-FR" dirty="0"/>
              <a:t>Connaître toutes les étapes du champ à l’assiette.</a:t>
            </a:r>
          </a:p>
          <a:p>
            <a:pPr lvl="1"/>
            <a:r>
              <a:rPr lang="fr-FR" dirty="0"/>
              <a:t>Les sensibiliser à l’intérêt nutritionnel des légumes.</a:t>
            </a:r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5529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B72E20-F9B0-4678-99ED-436B06FF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5347"/>
          </a:xfrm>
        </p:spPr>
        <p:txBody>
          <a:bodyPr/>
          <a:lstStyle/>
          <a:p>
            <a:r>
              <a:rPr lang="fr-FR" dirty="0"/>
              <a:t>Visite de producteur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2B3F561-4981-4558-8E57-53D4AABDB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4" y="1614197"/>
            <a:ext cx="3226059" cy="4301412"/>
          </a:xfrm>
          <a:prstGeom prst="rect">
            <a:avLst/>
          </a:prstGeo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CB168A6B-65D7-49FB-90A8-AB93821EB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305" y="1824516"/>
            <a:ext cx="4011537" cy="3880773"/>
          </a:xfrm>
        </p:spPr>
        <p:txBody>
          <a:bodyPr/>
          <a:lstStyle/>
          <a:p>
            <a:r>
              <a:rPr lang="fr-FR" dirty="0"/>
              <a:t>Maraîchers des hauts prés, producteur bio</a:t>
            </a:r>
          </a:p>
          <a:p>
            <a:r>
              <a:rPr lang="fr-FR" dirty="0"/>
              <a:t>Rencontre avec un des producteur</a:t>
            </a:r>
          </a:p>
          <a:p>
            <a:r>
              <a:rPr lang="fr-FR" dirty="0"/>
              <a:t>Echange sur la culture bio</a:t>
            </a:r>
          </a:p>
          <a:p>
            <a:r>
              <a:rPr lang="fr-FR" dirty="0"/>
              <a:t>Découverte des différentes courges.</a:t>
            </a:r>
          </a:p>
          <a:p>
            <a:r>
              <a:rPr lang="fr-FR" dirty="0"/>
              <a:t>Découverte des autres cultures</a:t>
            </a:r>
          </a:p>
        </p:txBody>
      </p:sp>
    </p:spTree>
    <p:extLst>
      <p:ext uri="{BB962C8B-B14F-4D97-AF65-F5344CB8AC3E}">
        <p14:creationId xmlns:p14="http://schemas.microsoft.com/office/powerpoint/2010/main" val="252327403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Jaune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467</Words>
  <Application>Microsoft Office PowerPoint</Application>
  <PresentationFormat>Grand écran</PresentationFormat>
  <Paragraphs>74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Facette</vt:lpstr>
      <vt:lpstr>Réunion régionale d’AGORES Normandie Sud</vt:lpstr>
      <vt:lpstr>Intérêt de l’éducation à l’alimentation</vt:lpstr>
      <vt:lpstr>Animation sur les fromages normands</vt:lpstr>
      <vt:lpstr>Animation sur les fromages normands</vt:lpstr>
      <vt:lpstr>Jeu concours : 1 gagnant par école</vt:lpstr>
      <vt:lpstr>Présentation PowerPoint</vt:lpstr>
      <vt:lpstr>Présentation PowerPoint</vt:lpstr>
      <vt:lpstr>Animation: « Du champ à l’assiette: les légumes bio »</vt:lpstr>
      <vt:lpstr>Visite de producteur</vt:lpstr>
      <vt:lpstr>Présentation PowerPoint</vt:lpstr>
      <vt:lpstr>Visite de la cuisine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Réunion régionale d’AGORES Normandie Sud</dc:title>
  <dc:creator>Maggy Muller</dc:creator>
  <cp:lastModifiedBy>Maggy Muller</cp:lastModifiedBy>
  <cp:revision>19</cp:revision>
  <dcterms:created xsi:type="dcterms:W3CDTF">2022-03-28T04:43:19Z</dcterms:created>
  <dcterms:modified xsi:type="dcterms:W3CDTF">2022-03-29T09:27:03Z</dcterms:modified>
</cp:coreProperties>
</file>