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8.xml" ContentType="application/vnd.openxmlformats-officedocument.theme+xml"/>
  <Override PartName="/ppt/theme/theme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855" r:id="rId2"/>
    <p:sldMasterId id="2147483830" r:id="rId3"/>
    <p:sldMasterId id="2147483813" r:id="rId4"/>
    <p:sldMasterId id="2147483799" r:id="rId5"/>
    <p:sldMasterId id="2147483673" r:id="rId6"/>
    <p:sldMasterId id="2147483678" r:id="rId7"/>
  </p:sldMasterIdLst>
  <p:notesMasterIdLst>
    <p:notesMasterId r:id="rId28"/>
  </p:notesMasterIdLst>
  <p:handoutMasterIdLst>
    <p:handoutMasterId r:id="rId29"/>
  </p:handoutMasterIdLst>
  <p:sldIdLst>
    <p:sldId id="257" r:id="rId8"/>
    <p:sldId id="339" r:id="rId9"/>
    <p:sldId id="276" r:id="rId10"/>
    <p:sldId id="321" r:id="rId11"/>
    <p:sldId id="324" r:id="rId12"/>
    <p:sldId id="337" r:id="rId13"/>
    <p:sldId id="338" r:id="rId14"/>
    <p:sldId id="274" r:id="rId15"/>
    <p:sldId id="275" r:id="rId16"/>
    <p:sldId id="272" r:id="rId17"/>
    <p:sldId id="326" r:id="rId18"/>
    <p:sldId id="327" r:id="rId19"/>
    <p:sldId id="328" r:id="rId20"/>
    <p:sldId id="330" r:id="rId21"/>
    <p:sldId id="329" r:id="rId22"/>
    <p:sldId id="331" r:id="rId23"/>
    <p:sldId id="332" r:id="rId24"/>
    <p:sldId id="333" r:id="rId25"/>
    <p:sldId id="334" r:id="rId26"/>
    <p:sldId id="335" r:id="rId27"/>
  </p:sldIdLst>
  <p:sldSz cx="12192000" cy="6858000"/>
  <p:notesSz cx="6858000" cy="9144000"/>
  <p:custDataLst>
    <p:tags r:id="rId30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A17"/>
    <a:srgbClr val="009EE0"/>
    <a:srgbClr val="E2007A"/>
    <a:srgbClr val="FFED00"/>
    <a:srgbClr val="68B133"/>
    <a:srgbClr val="0092D2"/>
    <a:srgbClr val="CC006A"/>
    <a:srgbClr val="FFF10B"/>
    <a:srgbClr val="898989"/>
    <a:srgbClr val="74B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77"/>
  </p:normalViewPr>
  <p:slideViewPr>
    <p:cSldViewPr snapToGrid="0" snapToObjects="1">
      <p:cViewPr varScale="1">
        <p:scale>
          <a:sx n="78" d="100"/>
          <a:sy n="78" d="100"/>
        </p:scale>
        <p:origin x="77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8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9EE0"/>
              </a:solidFill>
            </c:spPr>
            <c:extLst>
              <c:ext xmlns:c16="http://schemas.microsoft.com/office/drawing/2014/chart" uri="{C3380CC4-5D6E-409C-BE32-E72D297353CC}">
                <c16:uniqueId val="{00000001-053A-4B3F-AA10-80B090FF7E19}"/>
              </c:ext>
            </c:extLst>
          </c:dPt>
          <c:dPt>
            <c:idx val="1"/>
            <c:bubble3D val="0"/>
            <c:spPr>
              <a:solidFill>
                <a:srgbClr val="E2007A"/>
              </a:solidFill>
            </c:spPr>
            <c:extLst>
              <c:ext xmlns:c16="http://schemas.microsoft.com/office/drawing/2014/chart" uri="{C3380CC4-5D6E-409C-BE32-E72D297353CC}">
                <c16:uniqueId val="{00000003-053A-4B3F-AA10-80B090FF7E19}"/>
              </c:ext>
            </c:extLst>
          </c:dPt>
          <c:dPt>
            <c:idx val="2"/>
            <c:bubble3D val="0"/>
            <c:spPr>
              <a:solidFill>
                <a:srgbClr val="FFED00"/>
              </a:solidFill>
            </c:spPr>
            <c:extLst>
              <c:ext xmlns:c16="http://schemas.microsoft.com/office/drawing/2014/chart" uri="{C3380CC4-5D6E-409C-BE32-E72D297353CC}">
                <c16:uniqueId val="{00000005-053A-4B3F-AA10-80B090FF7E19}"/>
              </c:ext>
            </c:extLst>
          </c:dPt>
          <c:dPt>
            <c:idx val="3"/>
            <c:bubble3D val="0"/>
            <c:spPr>
              <a:solidFill>
                <a:srgbClr val="89BA17"/>
              </a:solidFill>
            </c:spPr>
            <c:extLst>
              <c:ext xmlns:c16="http://schemas.microsoft.com/office/drawing/2014/chart" uri="{C3380CC4-5D6E-409C-BE32-E72D297353CC}">
                <c16:uniqueId val="{00000007-053A-4B3F-AA10-80B090FF7E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2nd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3A-4B3F-AA10-80B090FF7E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070845211111903E-2"/>
          <c:y val="0.76183140387107096"/>
          <c:w val="0.91483478109237604"/>
          <c:h val="0.23741560716427501"/>
        </c:manualLayout>
      </c:layout>
      <c:overlay val="0"/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92D2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0-4B0D-B63C-B61F7B005F8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CC006A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0-4B0D-B63C-B61F7B005F8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F10B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A0-4B0D-B63C-B61F7B005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52987552"/>
        <c:axId val="-952985232"/>
      </c:barChart>
      <c:catAx>
        <c:axId val="-95298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/>
                <a:cs typeface="Arial"/>
              </a:defRPr>
            </a:pPr>
            <a:endParaRPr lang="fr-FR"/>
          </a:p>
        </c:txPr>
        <c:crossAx val="-952985232"/>
        <c:crosses val="autoZero"/>
        <c:auto val="1"/>
        <c:lblAlgn val="ctr"/>
        <c:lblOffset val="100"/>
        <c:noMultiLvlLbl val="0"/>
      </c:catAx>
      <c:valAx>
        <c:axId val="-95298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-9529875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>
              <a:latin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9EE0"/>
              </a:solidFill>
            </c:spPr>
            <c:extLst>
              <c:ext xmlns:c16="http://schemas.microsoft.com/office/drawing/2014/chart" uri="{C3380CC4-5D6E-409C-BE32-E72D297353CC}">
                <c16:uniqueId val="{00000001-053A-4B3F-AA10-80B090FF7E19}"/>
              </c:ext>
            </c:extLst>
          </c:dPt>
          <c:dPt>
            <c:idx val="1"/>
            <c:bubble3D val="0"/>
            <c:spPr>
              <a:solidFill>
                <a:srgbClr val="E2007A"/>
              </a:solidFill>
            </c:spPr>
            <c:extLst>
              <c:ext xmlns:c16="http://schemas.microsoft.com/office/drawing/2014/chart" uri="{C3380CC4-5D6E-409C-BE32-E72D297353CC}">
                <c16:uniqueId val="{00000003-053A-4B3F-AA10-80B090FF7E19}"/>
              </c:ext>
            </c:extLst>
          </c:dPt>
          <c:dPt>
            <c:idx val="2"/>
            <c:bubble3D val="0"/>
            <c:spPr>
              <a:solidFill>
                <a:srgbClr val="FFED00"/>
              </a:solidFill>
            </c:spPr>
            <c:extLst>
              <c:ext xmlns:c16="http://schemas.microsoft.com/office/drawing/2014/chart" uri="{C3380CC4-5D6E-409C-BE32-E72D297353CC}">
                <c16:uniqueId val="{00000005-053A-4B3F-AA10-80B090FF7E19}"/>
              </c:ext>
            </c:extLst>
          </c:dPt>
          <c:dPt>
            <c:idx val="3"/>
            <c:bubble3D val="0"/>
            <c:spPr>
              <a:solidFill>
                <a:srgbClr val="89BA17"/>
              </a:solidFill>
            </c:spPr>
            <c:extLst>
              <c:ext xmlns:c16="http://schemas.microsoft.com/office/drawing/2014/chart" uri="{C3380CC4-5D6E-409C-BE32-E72D297353CC}">
                <c16:uniqueId val="{00000007-053A-4B3F-AA10-80B090FF7E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2nd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3A-4B3F-AA10-80B090FF7E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070845211111903E-2"/>
          <c:y val="0.76183140387107096"/>
          <c:w val="0.91483478109237604"/>
          <c:h val="0.23741560716427501"/>
        </c:manualLayout>
      </c:layout>
      <c:overlay val="0"/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92D2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0-4B0D-B63C-B61F7B005F8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CC006A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0-4B0D-B63C-B61F7B005F8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F10B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A0-4B0D-B63C-B61F7B005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52987552"/>
        <c:axId val="-952985232"/>
      </c:barChart>
      <c:catAx>
        <c:axId val="-95298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/>
                <a:cs typeface="Arial"/>
              </a:defRPr>
            </a:pPr>
            <a:endParaRPr lang="fr-FR"/>
          </a:p>
        </c:txPr>
        <c:crossAx val="-952985232"/>
        <c:crosses val="autoZero"/>
        <c:auto val="1"/>
        <c:lblAlgn val="ctr"/>
        <c:lblOffset val="100"/>
        <c:noMultiLvlLbl val="0"/>
      </c:catAx>
      <c:valAx>
        <c:axId val="-95298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-9529875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>
              <a:latin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9EE0"/>
              </a:solidFill>
            </c:spPr>
            <c:extLst>
              <c:ext xmlns:c16="http://schemas.microsoft.com/office/drawing/2014/chart" uri="{C3380CC4-5D6E-409C-BE32-E72D297353CC}">
                <c16:uniqueId val="{00000001-053A-4B3F-AA10-80B090FF7E19}"/>
              </c:ext>
            </c:extLst>
          </c:dPt>
          <c:dPt>
            <c:idx val="1"/>
            <c:bubble3D val="0"/>
            <c:spPr>
              <a:solidFill>
                <a:srgbClr val="E2007A"/>
              </a:solidFill>
            </c:spPr>
            <c:extLst>
              <c:ext xmlns:c16="http://schemas.microsoft.com/office/drawing/2014/chart" uri="{C3380CC4-5D6E-409C-BE32-E72D297353CC}">
                <c16:uniqueId val="{00000003-053A-4B3F-AA10-80B090FF7E19}"/>
              </c:ext>
            </c:extLst>
          </c:dPt>
          <c:dPt>
            <c:idx val="2"/>
            <c:bubble3D val="0"/>
            <c:spPr>
              <a:solidFill>
                <a:srgbClr val="FFED00"/>
              </a:solidFill>
            </c:spPr>
            <c:extLst>
              <c:ext xmlns:c16="http://schemas.microsoft.com/office/drawing/2014/chart" uri="{C3380CC4-5D6E-409C-BE32-E72D297353CC}">
                <c16:uniqueId val="{00000005-053A-4B3F-AA10-80B090FF7E19}"/>
              </c:ext>
            </c:extLst>
          </c:dPt>
          <c:dPt>
            <c:idx val="3"/>
            <c:bubble3D val="0"/>
            <c:spPr>
              <a:solidFill>
                <a:srgbClr val="89BA17"/>
              </a:solidFill>
            </c:spPr>
            <c:extLst>
              <c:ext xmlns:c16="http://schemas.microsoft.com/office/drawing/2014/chart" uri="{C3380CC4-5D6E-409C-BE32-E72D297353CC}">
                <c16:uniqueId val="{00000007-053A-4B3F-AA10-80B090FF7E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2nd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3A-4B3F-AA10-80B090FF7E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070845211111903E-2"/>
          <c:y val="0.76183140387107096"/>
          <c:w val="0.91483478109237604"/>
          <c:h val="0.23741560716427501"/>
        </c:manualLayout>
      </c:layout>
      <c:overlay val="0"/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92D2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0-4B0D-B63C-B61F7B005F8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CC006A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0-4B0D-B63C-B61F7B005F8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F10B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A0-4B0D-B63C-B61F7B005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52987552"/>
        <c:axId val="-952985232"/>
      </c:barChart>
      <c:catAx>
        <c:axId val="-95298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/>
                <a:cs typeface="Arial"/>
              </a:defRPr>
            </a:pPr>
            <a:endParaRPr lang="fr-FR"/>
          </a:p>
        </c:txPr>
        <c:crossAx val="-952985232"/>
        <c:crosses val="autoZero"/>
        <c:auto val="1"/>
        <c:lblAlgn val="ctr"/>
        <c:lblOffset val="100"/>
        <c:noMultiLvlLbl val="0"/>
      </c:catAx>
      <c:valAx>
        <c:axId val="-95298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-9529875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>
              <a:latin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13538-E2F0-394D-BFFD-BFBAFDB36E8A}" type="datetimeFigureOut">
              <a:rPr lang="fr-FR" smtClean="0">
                <a:latin typeface="Arial"/>
              </a:rPr>
              <a:t>05/10/2022</a:t>
            </a:fld>
            <a:endParaRPr lang="fr-FR" dirty="0">
              <a:latin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E0C76-9552-574F-AE03-A740B0E11191}" type="slidenum">
              <a:rPr lang="fr-FR" smtClean="0">
                <a:latin typeface="Arial"/>
              </a:rPr>
              <a:t>‹N°›</a:t>
            </a:fld>
            <a:endParaRPr lang="fr-FR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616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81856E7-4DCA-D541-ACE5-AE5233E2873D}" type="datetimeFigureOut">
              <a:rPr lang="fr-FR" smtClean="0"/>
              <a:pPr/>
              <a:t>05/10/2022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4953AD2-E313-F845-AE74-13CE5BA633F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434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3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2630" y="3847900"/>
            <a:ext cx="9006741" cy="1483831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92630" y="5434967"/>
            <a:ext cx="9006741" cy="6340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89BA1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9838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E65D2-5B02-404C-B1E7-F4596139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1297133"/>
            <a:ext cx="5292000" cy="360000"/>
          </a:xfrm>
          <a:solidFill>
            <a:schemeClr val="accent3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6C213-03EA-427C-A51D-5B6C398602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65388" y="1864396"/>
            <a:ext cx="5416971" cy="4077902"/>
          </a:xfrm>
        </p:spPr>
        <p:txBody>
          <a:bodyPr lIns="0">
            <a:normAutofit/>
          </a:bodyPr>
          <a:lstStyle>
            <a:lvl1pPr marL="263525" indent="-263525">
              <a:buFontTx/>
              <a:buBlip>
                <a:blip r:embed="rId2"/>
              </a:buBlip>
              <a:defRPr sz="2000"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</a:t>
            </a:r>
          </a:p>
          <a:p>
            <a:pPr lvl="0"/>
            <a:r>
              <a:rPr lang="fr-FR" dirty="0"/>
              <a:t>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55AF5-2752-47B7-B77C-0399697C13DC}"/>
              </a:ext>
            </a:extLst>
          </p:cNvPr>
          <p:cNvSpPr/>
          <p:nvPr userDrawn="1"/>
        </p:nvSpPr>
        <p:spPr>
          <a:xfrm>
            <a:off x="1" y="462280"/>
            <a:ext cx="198120" cy="205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space réservé du texte 39">
            <a:extLst>
              <a:ext uri="{FF2B5EF4-FFF2-40B4-BE49-F238E27FC236}">
                <a16:creationId xmlns:a16="http://schemas.microsoft.com/office/drawing/2014/main" id="{28C4BC3B-0858-4C7A-A910-4C910BCD89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0853" y="402573"/>
            <a:ext cx="4991100" cy="388254"/>
          </a:xfrm>
        </p:spPr>
        <p:txBody>
          <a:bodyPr lIns="36000" tIns="0" bIns="0" anchor="ctr" anchorCtr="0">
            <a:noAutofit/>
          </a:bodyPr>
          <a:lstStyle>
            <a:lvl1pPr marL="0" indent="0">
              <a:buNone/>
              <a:defRPr sz="2000" baseline="0">
                <a:solidFill>
                  <a:srgbClr val="52585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Intitulé du module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C5D6D8B-A8D1-48E0-9014-0FFB85F77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3301" y="4085863"/>
            <a:ext cx="3264062" cy="1943779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latin typeface="Elior Light" panose="02000503020000020004" pitchFamily="50" charset="0"/>
              </a:defRPr>
            </a:lvl2pPr>
            <a:lvl3pPr>
              <a:defRPr>
                <a:latin typeface="Elior Light" panose="02000503020000020004" pitchFamily="50" charset="0"/>
              </a:defRPr>
            </a:lvl3pPr>
            <a:lvl4pPr>
              <a:defRPr>
                <a:latin typeface="Elior Light" panose="02000503020000020004" pitchFamily="50" charset="0"/>
              </a:defRPr>
            </a:lvl4pPr>
            <a:lvl5pPr>
              <a:defRPr>
                <a:latin typeface="Elior Light" panose="02000503020000020004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7410734" y="1946775"/>
            <a:ext cx="4036630" cy="4736239"/>
            <a:chOff x="7410734" y="1946775"/>
            <a:chExt cx="4036630" cy="4736239"/>
          </a:xfrm>
        </p:grpSpPr>
        <p:sp>
          <p:nvSpPr>
            <p:cNvPr id="11" name="Larme 10"/>
            <p:cNvSpPr/>
            <p:nvPr userDrawn="1"/>
          </p:nvSpPr>
          <p:spPr>
            <a:xfrm>
              <a:off x="7410734" y="2893324"/>
              <a:ext cx="4036630" cy="378969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7098">
              <a:off x="8371390" y="1946775"/>
              <a:ext cx="777570" cy="132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5797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553">
          <p15:clr>
            <a:srgbClr val="FBAE40"/>
          </p15:clr>
        </p15:guide>
        <p15:guide id="4" orient="horz" pos="817">
          <p15:clr>
            <a:srgbClr val="FBAE40"/>
          </p15:clr>
        </p15:guide>
        <p15:guide id="5" pos="8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4C7215-0A29-42AB-B6F5-1B204453EE1F}"/>
              </a:ext>
            </a:extLst>
          </p:cNvPr>
          <p:cNvSpPr/>
          <p:nvPr userDrawn="1"/>
        </p:nvSpPr>
        <p:spPr>
          <a:xfrm>
            <a:off x="0" y="6176963"/>
            <a:ext cx="12192000" cy="708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2E65D2-5B02-404C-B1E7-F4596139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1297133"/>
            <a:ext cx="5292000" cy="360000"/>
          </a:xfrm>
          <a:solidFill>
            <a:schemeClr val="accent3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6C213-03EA-427C-A51D-5B6C398602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3763" y="2018610"/>
            <a:ext cx="5416971" cy="1217769"/>
          </a:xfrm>
        </p:spPr>
        <p:txBody>
          <a:bodyPr lIns="0">
            <a:spAutoFit/>
          </a:bodyPr>
          <a:lstStyle>
            <a:lvl1pPr marL="263525" indent="-263525">
              <a:buFontTx/>
              <a:buBlip>
                <a:blip r:embed="rId2"/>
              </a:buBlip>
              <a:defRPr sz="2400"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</a:t>
            </a:r>
          </a:p>
          <a:p>
            <a:pPr lvl="0"/>
            <a:r>
              <a:rPr lang="fr-FR" dirty="0"/>
              <a:t>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903246-2401-4EEA-9A19-9738B6A9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1338" y="6428822"/>
            <a:ext cx="582443" cy="307015"/>
          </a:xfrm>
        </p:spPr>
        <p:txBody>
          <a:bodyPr rIns="0"/>
          <a:lstStyle>
            <a:lvl1pPr>
              <a:defRPr>
                <a:solidFill>
                  <a:srgbClr val="5258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258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55AF5-2752-47B7-B77C-0399697C13DC}"/>
              </a:ext>
            </a:extLst>
          </p:cNvPr>
          <p:cNvSpPr/>
          <p:nvPr userDrawn="1"/>
        </p:nvSpPr>
        <p:spPr>
          <a:xfrm>
            <a:off x="1" y="462280"/>
            <a:ext cx="198120" cy="205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C5D6D8B-A8D1-48E0-9014-0FFB85F77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3301" y="4085863"/>
            <a:ext cx="3264062" cy="1190069"/>
          </a:xfrm>
        </p:spPr>
        <p:txBody>
          <a:bodyPr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latin typeface="Elior Light" panose="02000503020000020004" pitchFamily="50" charset="0"/>
              </a:defRPr>
            </a:lvl2pPr>
            <a:lvl3pPr>
              <a:defRPr>
                <a:latin typeface="Elior Light" panose="02000503020000020004" pitchFamily="50" charset="0"/>
              </a:defRPr>
            </a:lvl3pPr>
            <a:lvl4pPr>
              <a:defRPr>
                <a:latin typeface="Elior Light" panose="02000503020000020004" pitchFamily="50" charset="0"/>
              </a:defRPr>
            </a:lvl4pPr>
            <a:lvl5pPr>
              <a:defRPr>
                <a:latin typeface="Elior Light" panose="02000503020000020004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7410734" y="1946775"/>
            <a:ext cx="4036630" cy="4736239"/>
            <a:chOff x="7410734" y="1946775"/>
            <a:chExt cx="4036630" cy="4736239"/>
          </a:xfrm>
        </p:grpSpPr>
        <p:sp>
          <p:nvSpPr>
            <p:cNvPr id="22" name="Larme 21"/>
            <p:cNvSpPr/>
            <p:nvPr userDrawn="1"/>
          </p:nvSpPr>
          <p:spPr>
            <a:xfrm>
              <a:off x="7410734" y="2893324"/>
              <a:ext cx="4036630" cy="378969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7098">
              <a:off x="8371390" y="1946775"/>
              <a:ext cx="777570" cy="132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27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553">
          <p15:clr>
            <a:srgbClr val="FBAE40"/>
          </p15:clr>
        </p15:guide>
        <p15:guide id="4" orient="horz" pos="817">
          <p15:clr>
            <a:srgbClr val="FBAE40"/>
          </p15:clr>
        </p15:guide>
        <p15:guide id="5" pos="8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6C213-03EA-427C-A51D-5B6C398602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65388" y="1864396"/>
            <a:ext cx="5416971" cy="1217769"/>
          </a:xfrm>
        </p:spPr>
        <p:txBody>
          <a:bodyPr lIns="0">
            <a:spAutoFit/>
          </a:bodyPr>
          <a:lstStyle>
            <a:lvl1pPr marL="263525" indent="-263525">
              <a:buFontTx/>
              <a:buBlip>
                <a:blip r:embed="rId2"/>
              </a:buBlip>
              <a:defRPr sz="1800"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</a:t>
            </a:r>
          </a:p>
          <a:p>
            <a:pPr lvl="0"/>
            <a:r>
              <a:rPr lang="fr-FR" dirty="0"/>
              <a:t>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903246-2401-4EEA-9A19-9738B6A9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1338" y="6428822"/>
            <a:ext cx="582443" cy="307015"/>
          </a:xfrm>
        </p:spPr>
        <p:txBody>
          <a:bodyPr rIns="0"/>
          <a:lstStyle>
            <a:lvl1pPr>
              <a:defRPr>
                <a:solidFill>
                  <a:srgbClr val="5258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258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55AF5-2752-47B7-B77C-0399697C13DC}"/>
              </a:ext>
            </a:extLst>
          </p:cNvPr>
          <p:cNvSpPr/>
          <p:nvPr userDrawn="1"/>
        </p:nvSpPr>
        <p:spPr>
          <a:xfrm>
            <a:off x="1" y="462280"/>
            <a:ext cx="198120" cy="205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89BA1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C5D6D8B-A8D1-48E0-9014-0FFB85F77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3301" y="4085863"/>
            <a:ext cx="3264062" cy="1190069"/>
          </a:xfrm>
        </p:spPr>
        <p:txBody>
          <a:bodyPr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latin typeface="Elior Light" panose="02000503020000020004" pitchFamily="50" charset="0"/>
              </a:defRPr>
            </a:lvl2pPr>
            <a:lvl3pPr>
              <a:defRPr>
                <a:latin typeface="Elior Light" panose="02000503020000020004" pitchFamily="50" charset="0"/>
              </a:defRPr>
            </a:lvl3pPr>
            <a:lvl4pPr>
              <a:defRPr>
                <a:latin typeface="Elior Light" panose="02000503020000020004" pitchFamily="50" charset="0"/>
              </a:defRPr>
            </a:lvl4pPr>
            <a:lvl5pPr>
              <a:defRPr>
                <a:latin typeface="Elior Light" panose="02000503020000020004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7410734" y="1946775"/>
            <a:ext cx="4036630" cy="4736239"/>
            <a:chOff x="7410734" y="1946775"/>
            <a:chExt cx="4036630" cy="4736239"/>
          </a:xfrm>
        </p:grpSpPr>
        <p:sp>
          <p:nvSpPr>
            <p:cNvPr id="10" name="Larme 9"/>
            <p:cNvSpPr/>
            <p:nvPr userDrawn="1"/>
          </p:nvSpPr>
          <p:spPr>
            <a:xfrm>
              <a:off x="7410734" y="2893324"/>
              <a:ext cx="4036630" cy="378969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7098">
              <a:off x="8371390" y="1946775"/>
              <a:ext cx="777570" cy="132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91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553">
          <p15:clr>
            <a:srgbClr val="FBAE40"/>
          </p15:clr>
        </p15:guide>
        <p15:guide id="4" orient="horz" pos="817">
          <p15:clr>
            <a:srgbClr val="FBAE40"/>
          </p15:clr>
        </p15:guide>
        <p15:guide id="5" pos="8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77A4B7-7BEF-474E-A29D-F995696B9FDD}"/>
              </a:ext>
            </a:extLst>
          </p:cNvPr>
          <p:cNvSpPr/>
          <p:nvPr userDrawn="1"/>
        </p:nvSpPr>
        <p:spPr>
          <a:xfrm>
            <a:off x="0" y="0"/>
            <a:ext cx="12192000" cy="650770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8280B8-1B4C-4B95-8F90-9B58C369D7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2898" y="1813750"/>
            <a:ext cx="3600000" cy="432000"/>
          </a:xfrm>
          <a:solidFill>
            <a:schemeClr val="accent3"/>
          </a:solidFill>
        </p:spPr>
        <p:txBody>
          <a:bodyPr anchor="ctr" anchorCtr="0">
            <a:noAutofit/>
          </a:bodyPr>
          <a:lstStyle>
            <a:lvl1pPr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ABA3487-94BF-4CAA-82A1-564908805A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93" y="6219191"/>
            <a:ext cx="1363618" cy="4254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1FDAA3-12FC-4276-A929-84CE59A53934}"/>
              </a:ext>
            </a:extLst>
          </p:cNvPr>
          <p:cNvSpPr/>
          <p:nvPr userDrawn="1"/>
        </p:nvSpPr>
        <p:spPr>
          <a:xfrm>
            <a:off x="0" y="5980113"/>
            <a:ext cx="12192000" cy="904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FEBDF1-C789-48E2-8F79-6AAD09A118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2898" y="3450929"/>
            <a:ext cx="1075944" cy="324091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A04516-8DFE-48ED-A371-EC9E4D82C5BA}"/>
              </a:ext>
            </a:extLst>
          </p:cNvPr>
          <p:cNvSpPr/>
          <p:nvPr userDrawn="1"/>
        </p:nvSpPr>
        <p:spPr>
          <a:xfrm>
            <a:off x="0" y="497840"/>
            <a:ext cx="566133" cy="170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76F13B74-E1AD-411E-A287-456584D75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133" y="402573"/>
            <a:ext cx="4991100" cy="388254"/>
          </a:xfrm>
        </p:spPr>
        <p:txBody>
          <a:bodyPr lIns="36000" tIns="0" bIns="0" anchor="ctr" anchorCtr="0">
            <a:noAutofit/>
          </a:bodyPr>
          <a:lstStyle>
            <a:lvl1pPr marL="0" indent="0">
              <a:buNone/>
              <a:defRPr sz="2000" baseline="0">
                <a:solidFill>
                  <a:srgbClr val="52585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844500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82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190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10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27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539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2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252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08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478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929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161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793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E65D2-5B02-404C-B1E7-F4596139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1297133"/>
            <a:ext cx="5292000" cy="360000"/>
          </a:xfrm>
          <a:solidFill>
            <a:schemeClr val="accent3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6C213-03EA-427C-A51D-5B6C398602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65388" y="1864396"/>
            <a:ext cx="5416971" cy="4077902"/>
          </a:xfrm>
        </p:spPr>
        <p:txBody>
          <a:bodyPr lIns="0">
            <a:normAutofit/>
          </a:bodyPr>
          <a:lstStyle>
            <a:lvl1pPr marL="263525" indent="-263525">
              <a:buFontTx/>
              <a:buBlip>
                <a:blip r:embed="rId2"/>
              </a:buBlip>
              <a:defRPr sz="2000"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</a:t>
            </a:r>
          </a:p>
          <a:p>
            <a:pPr lvl="0"/>
            <a:r>
              <a:rPr lang="fr-FR" dirty="0"/>
              <a:t>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55AF5-2752-47B7-B77C-0399697C13DC}"/>
              </a:ext>
            </a:extLst>
          </p:cNvPr>
          <p:cNvSpPr/>
          <p:nvPr userDrawn="1"/>
        </p:nvSpPr>
        <p:spPr>
          <a:xfrm>
            <a:off x="1" y="462280"/>
            <a:ext cx="198120" cy="205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39">
            <a:extLst>
              <a:ext uri="{FF2B5EF4-FFF2-40B4-BE49-F238E27FC236}">
                <a16:creationId xmlns:a16="http://schemas.microsoft.com/office/drawing/2014/main" id="{28C4BC3B-0858-4C7A-A910-4C910BCD89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0853" y="402573"/>
            <a:ext cx="4991100" cy="388254"/>
          </a:xfrm>
        </p:spPr>
        <p:txBody>
          <a:bodyPr lIns="36000" tIns="0" bIns="0" anchor="ctr" anchorCtr="0">
            <a:noAutofit/>
          </a:bodyPr>
          <a:lstStyle>
            <a:lvl1pPr marL="0" indent="0">
              <a:buNone/>
              <a:defRPr sz="2000" baseline="0">
                <a:solidFill>
                  <a:srgbClr val="52585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Intitulé du module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C5D6D8B-A8D1-48E0-9014-0FFB85F77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3301" y="4085863"/>
            <a:ext cx="3264062" cy="1943779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latin typeface="Elior Light" panose="02000503020000020004" pitchFamily="50" charset="0"/>
              </a:defRPr>
            </a:lvl2pPr>
            <a:lvl3pPr>
              <a:defRPr>
                <a:latin typeface="Elior Light" panose="02000503020000020004" pitchFamily="50" charset="0"/>
              </a:defRPr>
            </a:lvl3pPr>
            <a:lvl4pPr>
              <a:defRPr>
                <a:latin typeface="Elior Light" panose="02000503020000020004" pitchFamily="50" charset="0"/>
              </a:defRPr>
            </a:lvl4pPr>
            <a:lvl5pPr>
              <a:defRPr>
                <a:latin typeface="Elior Light" panose="02000503020000020004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7410734" y="1946775"/>
            <a:ext cx="4036630" cy="4736239"/>
            <a:chOff x="7410734" y="1946775"/>
            <a:chExt cx="4036630" cy="4736239"/>
          </a:xfrm>
        </p:grpSpPr>
        <p:sp>
          <p:nvSpPr>
            <p:cNvPr id="11" name="Larme 10"/>
            <p:cNvSpPr/>
            <p:nvPr userDrawn="1"/>
          </p:nvSpPr>
          <p:spPr>
            <a:xfrm>
              <a:off x="7410734" y="2893324"/>
              <a:ext cx="4036630" cy="378969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7098">
              <a:off x="8371390" y="1946775"/>
              <a:ext cx="777570" cy="132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30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553">
          <p15:clr>
            <a:srgbClr val="FBAE40"/>
          </p15:clr>
        </p15:guide>
        <p15:guide id="4" orient="horz" pos="817">
          <p15:clr>
            <a:srgbClr val="FBAE40"/>
          </p15:clr>
        </p15:guide>
        <p15:guide id="5" pos="8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4C7215-0A29-42AB-B6F5-1B204453EE1F}"/>
              </a:ext>
            </a:extLst>
          </p:cNvPr>
          <p:cNvSpPr/>
          <p:nvPr userDrawn="1"/>
        </p:nvSpPr>
        <p:spPr>
          <a:xfrm>
            <a:off x="0" y="6176963"/>
            <a:ext cx="12192000" cy="708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2E65D2-5B02-404C-B1E7-F4596139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1297133"/>
            <a:ext cx="5292000" cy="360000"/>
          </a:xfrm>
          <a:solidFill>
            <a:schemeClr val="accent3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6C213-03EA-427C-A51D-5B6C398602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3763" y="2018610"/>
            <a:ext cx="5416971" cy="1217769"/>
          </a:xfrm>
        </p:spPr>
        <p:txBody>
          <a:bodyPr lIns="0">
            <a:spAutoFit/>
          </a:bodyPr>
          <a:lstStyle>
            <a:lvl1pPr marL="263525" indent="-263525">
              <a:buFontTx/>
              <a:buBlip>
                <a:blip r:embed="rId2"/>
              </a:buBlip>
              <a:defRPr sz="2400"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</a:t>
            </a:r>
          </a:p>
          <a:p>
            <a:pPr lvl="0"/>
            <a:r>
              <a:rPr lang="fr-FR" dirty="0"/>
              <a:t>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903246-2401-4EEA-9A19-9738B6A9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1338" y="6428822"/>
            <a:ext cx="582443" cy="307015"/>
          </a:xfrm>
        </p:spPr>
        <p:txBody>
          <a:bodyPr rIns="0"/>
          <a:lstStyle>
            <a:lvl1pPr>
              <a:defRPr>
                <a:solidFill>
                  <a:srgbClr val="5258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55AF5-2752-47B7-B77C-0399697C13DC}"/>
              </a:ext>
            </a:extLst>
          </p:cNvPr>
          <p:cNvSpPr/>
          <p:nvPr userDrawn="1"/>
        </p:nvSpPr>
        <p:spPr>
          <a:xfrm>
            <a:off x="1" y="462280"/>
            <a:ext cx="198120" cy="205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C5D6D8B-A8D1-48E0-9014-0FFB85F77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3301" y="4085863"/>
            <a:ext cx="3264062" cy="1190069"/>
          </a:xfrm>
        </p:spPr>
        <p:txBody>
          <a:bodyPr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latin typeface="Elior Light" panose="02000503020000020004" pitchFamily="50" charset="0"/>
              </a:defRPr>
            </a:lvl2pPr>
            <a:lvl3pPr>
              <a:defRPr>
                <a:latin typeface="Elior Light" panose="02000503020000020004" pitchFamily="50" charset="0"/>
              </a:defRPr>
            </a:lvl3pPr>
            <a:lvl4pPr>
              <a:defRPr>
                <a:latin typeface="Elior Light" panose="02000503020000020004" pitchFamily="50" charset="0"/>
              </a:defRPr>
            </a:lvl4pPr>
            <a:lvl5pPr>
              <a:defRPr>
                <a:latin typeface="Elior Light" panose="02000503020000020004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7410734" y="1946775"/>
            <a:ext cx="4036630" cy="4736239"/>
            <a:chOff x="7410734" y="1946775"/>
            <a:chExt cx="4036630" cy="4736239"/>
          </a:xfrm>
        </p:grpSpPr>
        <p:sp>
          <p:nvSpPr>
            <p:cNvPr id="22" name="Larme 21"/>
            <p:cNvSpPr/>
            <p:nvPr userDrawn="1"/>
          </p:nvSpPr>
          <p:spPr>
            <a:xfrm>
              <a:off x="7410734" y="2893324"/>
              <a:ext cx="4036630" cy="378969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7098">
              <a:off x="8371390" y="1946775"/>
              <a:ext cx="777570" cy="132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1230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553">
          <p15:clr>
            <a:srgbClr val="FBAE40"/>
          </p15:clr>
        </p15:guide>
        <p15:guide id="4" orient="horz" pos="817">
          <p15:clr>
            <a:srgbClr val="FBAE40"/>
          </p15:clr>
        </p15:guide>
        <p15:guide id="5" pos="8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6C213-03EA-427C-A51D-5B6C398602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65388" y="1864396"/>
            <a:ext cx="5416971" cy="1217769"/>
          </a:xfrm>
        </p:spPr>
        <p:txBody>
          <a:bodyPr lIns="0">
            <a:spAutoFit/>
          </a:bodyPr>
          <a:lstStyle>
            <a:lvl1pPr marL="263525" indent="-263525">
              <a:buFontTx/>
              <a:buBlip>
                <a:blip r:embed="rId2"/>
              </a:buBlip>
              <a:defRPr sz="1800"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</a:t>
            </a:r>
          </a:p>
          <a:p>
            <a:pPr lvl="0"/>
            <a:r>
              <a:rPr lang="fr-FR" dirty="0"/>
              <a:t>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903246-2401-4EEA-9A19-9738B6A9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1338" y="6428822"/>
            <a:ext cx="582443" cy="307015"/>
          </a:xfrm>
        </p:spPr>
        <p:txBody>
          <a:bodyPr rIns="0"/>
          <a:lstStyle>
            <a:lvl1pPr>
              <a:defRPr>
                <a:solidFill>
                  <a:srgbClr val="5258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55AF5-2752-47B7-B77C-0399697C13DC}"/>
              </a:ext>
            </a:extLst>
          </p:cNvPr>
          <p:cNvSpPr/>
          <p:nvPr userDrawn="1"/>
        </p:nvSpPr>
        <p:spPr>
          <a:xfrm>
            <a:off x="1" y="462280"/>
            <a:ext cx="198120" cy="205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C5D6D8B-A8D1-48E0-9014-0FFB85F77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3301" y="4085863"/>
            <a:ext cx="3264062" cy="1190069"/>
          </a:xfrm>
        </p:spPr>
        <p:txBody>
          <a:bodyPr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latin typeface="Elior Light" panose="02000503020000020004" pitchFamily="50" charset="0"/>
              </a:defRPr>
            </a:lvl2pPr>
            <a:lvl3pPr>
              <a:defRPr>
                <a:latin typeface="Elior Light" panose="02000503020000020004" pitchFamily="50" charset="0"/>
              </a:defRPr>
            </a:lvl3pPr>
            <a:lvl4pPr>
              <a:defRPr>
                <a:latin typeface="Elior Light" panose="02000503020000020004" pitchFamily="50" charset="0"/>
              </a:defRPr>
            </a:lvl4pPr>
            <a:lvl5pPr>
              <a:defRPr>
                <a:latin typeface="Elior Light" panose="02000503020000020004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7410734" y="1946775"/>
            <a:ext cx="4036630" cy="4736239"/>
            <a:chOff x="7410734" y="1946775"/>
            <a:chExt cx="4036630" cy="4736239"/>
          </a:xfrm>
        </p:grpSpPr>
        <p:sp>
          <p:nvSpPr>
            <p:cNvPr id="10" name="Larme 9"/>
            <p:cNvSpPr/>
            <p:nvPr userDrawn="1"/>
          </p:nvSpPr>
          <p:spPr>
            <a:xfrm>
              <a:off x="7410734" y="2893324"/>
              <a:ext cx="4036630" cy="378969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7098">
              <a:off x="8371390" y="1946775"/>
              <a:ext cx="777570" cy="132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900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553">
          <p15:clr>
            <a:srgbClr val="FBAE40"/>
          </p15:clr>
        </p15:guide>
        <p15:guide id="4" orient="horz" pos="817">
          <p15:clr>
            <a:srgbClr val="FBAE40"/>
          </p15:clr>
        </p15:guide>
        <p15:guide id="5" pos="8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E65D2-5B02-404C-B1E7-F4596139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1297133"/>
            <a:ext cx="5292000" cy="360000"/>
          </a:xfrm>
          <a:solidFill>
            <a:schemeClr val="accent3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6C213-03EA-427C-A51D-5B6C398602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65388" y="1864396"/>
            <a:ext cx="5416971" cy="4077902"/>
          </a:xfrm>
        </p:spPr>
        <p:txBody>
          <a:bodyPr lIns="0">
            <a:normAutofit/>
          </a:bodyPr>
          <a:lstStyle>
            <a:lvl1pPr marL="263525" indent="-263525">
              <a:buFontTx/>
              <a:buBlip>
                <a:blip r:embed="rId2"/>
              </a:buBlip>
              <a:defRPr sz="2000"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</a:t>
            </a:r>
          </a:p>
          <a:p>
            <a:pPr lvl="0"/>
            <a:r>
              <a:rPr lang="fr-FR" dirty="0"/>
              <a:t>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55AF5-2752-47B7-B77C-0399697C13DC}"/>
              </a:ext>
            </a:extLst>
          </p:cNvPr>
          <p:cNvSpPr/>
          <p:nvPr userDrawn="1"/>
        </p:nvSpPr>
        <p:spPr>
          <a:xfrm>
            <a:off x="1" y="462280"/>
            <a:ext cx="198120" cy="205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space réservé du texte 39">
            <a:extLst>
              <a:ext uri="{FF2B5EF4-FFF2-40B4-BE49-F238E27FC236}">
                <a16:creationId xmlns:a16="http://schemas.microsoft.com/office/drawing/2014/main" id="{28C4BC3B-0858-4C7A-A910-4C910BCD89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0853" y="402573"/>
            <a:ext cx="4991100" cy="388254"/>
          </a:xfrm>
        </p:spPr>
        <p:txBody>
          <a:bodyPr lIns="36000" tIns="0" bIns="0" anchor="ctr" anchorCtr="0">
            <a:noAutofit/>
          </a:bodyPr>
          <a:lstStyle>
            <a:lvl1pPr marL="0" indent="0">
              <a:buNone/>
              <a:defRPr sz="2000" baseline="0">
                <a:solidFill>
                  <a:srgbClr val="52585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Intitulé du module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C5D6D8B-A8D1-48E0-9014-0FFB85F77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3301" y="4085863"/>
            <a:ext cx="3264062" cy="1943779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latin typeface="Elior Light" panose="02000503020000020004" pitchFamily="50" charset="0"/>
              </a:defRPr>
            </a:lvl2pPr>
            <a:lvl3pPr>
              <a:defRPr>
                <a:latin typeface="Elior Light" panose="02000503020000020004" pitchFamily="50" charset="0"/>
              </a:defRPr>
            </a:lvl3pPr>
            <a:lvl4pPr>
              <a:defRPr>
                <a:latin typeface="Elior Light" panose="02000503020000020004" pitchFamily="50" charset="0"/>
              </a:defRPr>
            </a:lvl4pPr>
            <a:lvl5pPr>
              <a:defRPr>
                <a:latin typeface="Elior Light" panose="02000503020000020004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Integer </a:t>
            </a:r>
            <a:r>
              <a:rPr lang="fr-FR" dirty="0" err="1"/>
              <a:t>convallis</a:t>
            </a:r>
            <a:r>
              <a:rPr lang="fr-FR" dirty="0"/>
              <a:t> ex id massa tristique, non </a:t>
            </a:r>
            <a:r>
              <a:rPr lang="fr-FR" dirty="0" err="1"/>
              <a:t>scelerisque</a:t>
            </a:r>
            <a:r>
              <a:rPr lang="fr-FR" dirty="0"/>
              <a:t> ipsum </a:t>
            </a:r>
            <a:r>
              <a:rPr lang="fr-FR" dirty="0" err="1"/>
              <a:t>aliquam</a:t>
            </a:r>
            <a:r>
              <a:rPr lang="fr-FR" dirty="0"/>
              <a:t>. Morbi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faucibus</a:t>
            </a:r>
            <a:endParaRPr lang="fr-FR" dirty="0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7410734" y="1946775"/>
            <a:ext cx="4036630" cy="4736239"/>
            <a:chOff x="7410734" y="1946775"/>
            <a:chExt cx="4036630" cy="4736239"/>
          </a:xfrm>
        </p:grpSpPr>
        <p:sp>
          <p:nvSpPr>
            <p:cNvPr id="11" name="Larme 10"/>
            <p:cNvSpPr/>
            <p:nvPr userDrawn="1"/>
          </p:nvSpPr>
          <p:spPr>
            <a:xfrm>
              <a:off x="7410734" y="2893324"/>
              <a:ext cx="4036630" cy="378969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7098">
              <a:off x="8371390" y="1946775"/>
              <a:ext cx="777570" cy="132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789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553">
          <p15:clr>
            <a:srgbClr val="FBAE40"/>
          </p15:clr>
        </p15:guide>
        <p15:guide id="4" orient="horz" pos="817">
          <p15:clr>
            <a:srgbClr val="FBAE40"/>
          </p15:clr>
        </p15:guide>
        <p15:guide id="5" pos="8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46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2630" y="3847900"/>
            <a:ext cx="9006741" cy="1483831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92630" y="5434967"/>
            <a:ext cx="9006741" cy="6340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89BA1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181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630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10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08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966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222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145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122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087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79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28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92F7-3EAC-994A-B84A-6CE455EAC6BF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055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71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80563" y="1"/>
            <a:ext cx="7430875" cy="510538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4300593"/>
            <a:ext cx="8534400" cy="8047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89BA1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BC-53EF-6248-9926-24125F249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084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2F7-3EAC-994A-B84A-6CE455EAC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064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488" y="402395"/>
            <a:ext cx="5903021" cy="747106"/>
          </a:xfr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5487" y="1600201"/>
            <a:ext cx="6515319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 marL="447675" indent="-228600">
              <a:spcBef>
                <a:spcPts val="0"/>
              </a:spcBef>
              <a:spcAft>
                <a:spcPts val="0"/>
              </a:spcAft>
              <a:defRPr lang="fr-FR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447675" lvl="4" indent="-228600" algn="l" defTabSz="457200" rtl="0" eaLnBrk="1" latinLnBrk="0" hangingPunct="1">
              <a:spcBef>
                <a:spcPts val="0"/>
              </a:spcBef>
              <a:buClr>
                <a:srgbClr val="74B929"/>
              </a:buClr>
              <a:buFont typeface="Lucida Grande"/>
              <a:buChar char="-"/>
              <a:tabLst/>
            </a:pPr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2F7-3EAC-994A-B84A-6CE455EAC6BF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7162849" y="1600201"/>
            <a:ext cx="0" cy="4525962"/>
          </a:xfrm>
          <a:prstGeom prst="line">
            <a:avLst/>
          </a:prstGeom>
          <a:ln w="12700" cmpd="sng">
            <a:solidFill>
              <a:srgbClr val="89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/>
          <p:nvPr userDrawn="1">
            <p:extLst>
              <p:ext uri="{D42A27DB-BD31-4B8C-83A1-F6EECF244321}">
                <p14:modId xmlns:p14="http://schemas.microsoft.com/office/powerpoint/2010/main" val="692371819"/>
              </p:ext>
            </p:extLst>
          </p:nvPr>
        </p:nvGraphicFramePr>
        <p:xfrm>
          <a:off x="7304219" y="1813975"/>
          <a:ext cx="4419551" cy="231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/>
          <p:nvPr userDrawn="1">
            <p:extLst>
              <p:ext uri="{D42A27DB-BD31-4B8C-83A1-F6EECF244321}">
                <p14:modId xmlns:p14="http://schemas.microsoft.com/office/powerpoint/2010/main" val="600823168"/>
              </p:ext>
            </p:extLst>
          </p:nvPr>
        </p:nvGraphicFramePr>
        <p:xfrm>
          <a:off x="7304218" y="3916305"/>
          <a:ext cx="4419551" cy="220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 userDrawn="1"/>
        </p:nvSpPr>
        <p:spPr>
          <a:xfrm>
            <a:off x="7665577" y="1553099"/>
            <a:ext cx="3633712" cy="5078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ial"/>
                <a:cs typeface="Arial"/>
              </a:rPr>
              <a:t>Couleur RVB</a:t>
            </a:r>
            <a:r>
              <a:rPr lang="fr-FR" sz="900" baseline="0" dirty="0">
                <a:latin typeface="Arial"/>
                <a:cs typeface="Arial"/>
              </a:rPr>
              <a:t>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dirty="0">
                <a:solidFill>
                  <a:srgbClr val="CC006A"/>
                </a:solidFill>
                <a:latin typeface="Arial"/>
                <a:cs typeface="Arial"/>
              </a:rPr>
              <a:t>Rose</a:t>
            </a:r>
            <a:r>
              <a:rPr lang="fr-FR" sz="900" dirty="0">
                <a:solidFill>
                  <a:srgbClr val="CC006A"/>
                </a:solidFill>
                <a:latin typeface="Arial"/>
                <a:cs typeface="Arial"/>
              </a:rPr>
              <a:t> </a:t>
            </a:r>
            <a:r>
              <a:rPr lang="fr-FR" sz="900" baseline="0" dirty="0">
                <a:latin typeface="Arial"/>
                <a:cs typeface="Arial"/>
              </a:rPr>
              <a:t>: 226 / 0 / 122	</a:t>
            </a:r>
            <a:r>
              <a:rPr lang="fr-FR" sz="900" b="1" baseline="0" dirty="0">
                <a:solidFill>
                  <a:srgbClr val="FFF10B"/>
                </a:solidFill>
                <a:latin typeface="Arial"/>
                <a:cs typeface="Arial"/>
              </a:rPr>
              <a:t>Jaune</a:t>
            </a:r>
            <a:r>
              <a:rPr lang="fr-FR" sz="900" baseline="0" dirty="0">
                <a:latin typeface="Arial"/>
                <a:cs typeface="Arial"/>
              </a:rPr>
              <a:t>  : 255 / 237 0 </a:t>
            </a:r>
          </a:p>
          <a:p>
            <a:r>
              <a:rPr lang="fr-FR" sz="900" b="1" baseline="0" dirty="0">
                <a:solidFill>
                  <a:srgbClr val="0092D2"/>
                </a:solidFill>
                <a:latin typeface="Arial"/>
                <a:cs typeface="Arial"/>
              </a:rPr>
              <a:t>Bleu</a:t>
            </a:r>
            <a:r>
              <a:rPr lang="fr-FR" sz="900" baseline="0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fr-FR" sz="900" baseline="0" dirty="0">
                <a:latin typeface="Arial"/>
                <a:cs typeface="Arial"/>
              </a:rPr>
              <a:t>: 0 / 158 / 224 	</a:t>
            </a:r>
            <a:r>
              <a:rPr lang="fr-FR" sz="900" b="1" baseline="0" dirty="0">
                <a:solidFill>
                  <a:srgbClr val="68B133"/>
                </a:solidFill>
                <a:latin typeface="Arial"/>
                <a:cs typeface="Arial"/>
              </a:rPr>
              <a:t>Vert</a:t>
            </a:r>
            <a:r>
              <a:rPr lang="fr-FR" sz="900" baseline="0" dirty="0">
                <a:solidFill>
                  <a:srgbClr val="68B133"/>
                </a:solidFill>
                <a:latin typeface="Arial"/>
                <a:cs typeface="Arial"/>
              </a:rPr>
              <a:t> </a:t>
            </a:r>
            <a:r>
              <a:rPr lang="fr-FR" sz="900" baseline="0" dirty="0">
                <a:latin typeface="Arial"/>
                <a:cs typeface="Arial"/>
              </a:rPr>
              <a:t>: 137 / 186 / 23 </a:t>
            </a:r>
          </a:p>
        </p:txBody>
      </p:sp>
    </p:spTree>
    <p:extLst>
      <p:ext uri="{BB962C8B-B14F-4D97-AF65-F5344CB8AC3E}">
        <p14:creationId xmlns:p14="http://schemas.microsoft.com/office/powerpoint/2010/main" val="2756156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488" y="402394"/>
            <a:ext cx="5903021" cy="747107"/>
          </a:xfr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5488" y="1600201"/>
            <a:ext cx="6481789" cy="4525963"/>
          </a:xfrm>
        </p:spPr>
        <p:txBody>
          <a:bodyPr/>
          <a:lstStyle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2F7-3EAC-994A-B84A-6CE455EAC6BF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7162849" y="1600201"/>
            <a:ext cx="0" cy="4525962"/>
          </a:xfrm>
          <a:prstGeom prst="line">
            <a:avLst/>
          </a:prstGeom>
          <a:ln w="12700" cmpd="sng">
            <a:solidFill>
              <a:srgbClr val="89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7376392" y="1600201"/>
            <a:ext cx="4206009" cy="4525963"/>
          </a:xfrm>
        </p:spPr>
        <p:txBody>
          <a:bodyPr vert="horz" lIns="91440" tIns="45720" rIns="91440" bIns="45720" rtlCol="0">
            <a:normAutofit/>
          </a:bodyPr>
          <a:lstStyle>
            <a:lvl1pPr marL="263525" indent="-263525">
              <a:buClr>
                <a:srgbClr val="68B133"/>
              </a:buClr>
              <a:buFont typeface="Lucida Grande"/>
              <a:buChar char="•"/>
              <a:defRPr lang="fr-FR" sz="2000" dirty="0" smtClean="0"/>
            </a:lvl1pPr>
            <a:lvl2pPr marL="447675" indent="-1841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defRPr lang="fr-FR" sz="1200" dirty="0" smtClean="0"/>
            </a:lvl2pPr>
            <a:lvl3pPr marL="447675" indent="4763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tabLst>
                <a:tab pos="452438" algn="l"/>
              </a:tabLst>
              <a:defRPr lang="fr-FR" sz="1050" dirty="0" smtClean="0"/>
            </a:lvl3pPr>
            <a:lvl4pPr marL="452438" indent="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defRPr lang="fr-FR" sz="10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3888" indent="-1714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tabLst/>
              <a:defRPr lang="fr-FR" sz="11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452438" lvl="3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SzPct val="100000"/>
              <a:buFont typeface="Lucida Grande"/>
              <a:buChar char="•"/>
              <a:tabLst/>
            </a:pPr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05089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8725" y="1600201"/>
            <a:ext cx="5535676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spcBef>
                <a:spcPts val="0"/>
              </a:spcBef>
              <a:spcAft>
                <a:spcPts val="0"/>
              </a:spcAft>
              <a:defRPr lang="fr-FR" smtClean="0"/>
            </a:lvl2pPr>
            <a:lvl3pPr>
              <a:spcBef>
                <a:spcPts val="0"/>
              </a:spcBef>
              <a:spcAft>
                <a:spcPts val="0"/>
              </a:spcAft>
              <a:defRPr lang="fr-FR" smtClean="0"/>
            </a:lvl3pPr>
            <a:lvl4pPr>
              <a:spcBef>
                <a:spcPts val="0"/>
              </a:spcBef>
              <a:spcAft>
                <a:spcPts val="0"/>
              </a:spcAft>
              <a:defRPr lang="fr-FR" smtClean="0"/>
            </a:lvl4pPr>
            <a:lvl5pPr>
              <a:spcBef>
                <a:spcPts val="0"/>
              </a:spcBef>
              <a:spcAft>
                <a:spcPts val="0"/>
              </a:spcAft>
              <a:defRPr lang="fr-FR"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599" y="1600201"/>
            <a:ext cx="5537567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spcBef>
                <a:spcPts val="0"/>
              </a:spcBef>
              <a:spcAft>
                <a:spcPts val="0"/>
              </a:spcAft>
              <a:defRPr lang="fr-FR" smtClean="0"/>
            </a:lvl2pPr>
            <a:lvl3pPr>
              <a:spcBef>
                <a:spcPts val="0"/>
              </a:spcBef>
              <a:spcAft>
                <a:spcPts val="0"/>
              </a:spcAft>
              <a:defRPr lang="fr-FR" smtClean="0"/>
            </a:lvl3pPr>
            <a:lvl4pPr>
              <a:spcBef>
                <a:spcPts val="0"/>
              </a:spcBef>
              <a:spcAft>
                <a:spcPts val="0"/>
              </a:spcAft>
              <a:defRPr lang="fr-FR" smtClean="0"/>
            </a:lvl4pPr>
            <a:lvl5pPr marL="447675" indent="-228600">
              <a:spcBef>
                <a:spcPts val="0"/>
              </a:spcBef>
              <a:spcAft>
                <a:spcPts val="0"/>
              </a:spcAft>
              <a:defRPr lang="fr-FR" sz="11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447675" lvl="4" indent="-228600" algn="l" defTabSz="457200" rtl="0" eaLnBrk="1" latinLnBrk="0" hangingPunct="1">
              <a:spcBef>
                <a:spcPts val="0"/>
              </a:spcBef>
              <a:buClr>
                <a:srgbClr val="74B929"/>
              </a:buClr>
              <a:buFont typeface="Lucida Grande"/>
              <a:buChar char="-"/>
              <a:tabLst/>
            </a:pPr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8724" y="402395"/>
            <a:ext cx="5903021" cy="747106"/>
          </a:xfr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BEE92F7-3EAC-994A-B84A-6CE455EAC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11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82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2630" y="3847900"/>
            <a:ext cx="9006741" cy="1483831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92630" y="5434967"/>
            <a:ext cx="9006741" cy="6340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89BA1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830467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2F7-3EAC-994A-B84A-6CE455EAC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894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488" y="402395"/>
            <a:ext cx="5903021" cy="747106"/>
          </a:xfr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5487" y="1600201"/>
            <a:ext cx="6515319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 marL="447675" indent="-228600">
              <a:spcBef>
                <a:spcPts val="0"/>
              </a:spcBef>
              <a:spcAft>
                <a:spcPts val="0"/>
              </a:spcAft>
              <a:defRPr lang="fr-FR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447675" lvl="4" indent="-228600" algn="l" defTabSz="457200" rtl="0" eaLnBrk="1" latinLnBrk="0" hangingPunct="1">
              <a:spcBef>
                <a:spcPts val="0"/>
              </a:spcBef>
              <a:buClr>
                <a:srgbClr val="74B929"/>
              </a:buClr>
              <a:buFont typeface="Lucida Grande"/>
              <a:buChar char="-"/>
              <a:tabLst/>
            </a:pPr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2F7-3EAC-994A-B84A-6CE455EAC6BF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7162849" y="1600201"/>
            <a:ext cx="0" cy="4525962"/>
          </a:xfrm>
          <a:prstGeom prst="line">
            <a:avLst/>
          </a:prstGeom>
          <a:ln w="12700" cmpd="sng">
            <a:solidFill>
              <a:srgbClr val="89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/>
          <p:nvPr userDrawn="1">
            <p:extLst>
              <p:ext uri="{D42A27DB-BD31-4B8C-83A1-F6EECF244321}">
                <p14:modId xmlns:p14="http://schemas.microsoft.com/office/powerpoint/2010/main" val="1059866586"/>
              </p:ext>
            </p:extLst>
          </p:nvPr>
        </p:nvGraphicFramePr>
        <p:xfrm>
          <a:off x="7304219" y="1813975"/>
          <a:ext cx="4419551" cy="231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/>
          <p:nvPr userDrawn="1">
            <p:extLst>
              <p:ext uri="{D42A27DB-BD31-4B8C-83A1-F6EECF244321}">
                <p14:modId xmlns:p14="http://schemas.microsoft.com/office/powerpoint/2010/main" val="3294431803"/>
              </p:ext>
            </p:extLst>
          </p:nvPr>
        </p:nvGraphicFramePr>
        <p:xfrm>
          <a:off x="7304218" y="3916305"/>
          <a:ext cx="4419551" cy="220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 userDrawn="1"/>
        </p:nvSpPr>
        <p:spPr>
          <a:xfrm>
            <a:off x="7665577" y="1553099"/>
            <a:ext cx="3633712" cy="5078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ial"/>
                <a:cs typeface="Arial"/>
              </a:rPr>
              <a:t>Couleur RVB</a:t>
            </a:r>
            <a:r>
              <a:rPr lang="fr-FR" sz="900" baseline="0" dirty="0">
                <a:latin typeface="Arial"/>
                <a:cs typeface="Arial"/>
              </a:rPr>
              <a:t>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dirty="0">
                <a:solidFill>
                  <a:srgbClr val="CC006A"/>
                </a:solidFill>
                <a:latin typeface="Arial"/>
                <a:cs typeface="Arial"/>
              </a:rPr>
              <a:t>Rose</a:t>
            </a:r>
            <a:r>
              <a:rPr lang="fr-FR" sz="900" dirty="0">
                <a:solidFill>
                  <a:srgbClr val="CC006A"/>
                </a:solidFill>
                <a:latin typeface="Arial"/>
                <a:cs typeface="Arial"/>
              </a:rPr>
              <a:t> </a:t>
            </a:r>
            <a:r>
              <a:rPr lang="fr-FR" sz="900" baseline="0" dirty="0">
                <a:latin typeface="Arial"/>
                <a:cs typeface="Arial"/>
              </a:rPr>
              <a:t>: 226 / 0 / 122	</a:t>
            </a:r>
            <a:r>
              <a:rPr lang="fr-FR" sz="900" b="1" baseline="0" dirty="0">
                <a:solidFill>
                  <a:srgbClr val="FFF10B"/>
                </a:solidFill>
                <a:latin typeface="Arial"/>
                <a:cs typeface="Arial"/>
              </a:rPr>
              <a:t>Jaune</a:t>
            </a:r>
            <a:r>
              <a:rPr lang="fr-FR" sz="900" baseline="0" dirty="0">
                <a:latin typeface="Arial"/>
                <a:cs typeface="Arial"/>
              </a:rPr>
              <a:t>  : 255 / 237 0 </a:t>
            </a:r>
          </a:p>
          <a:p>
            <a:r>
              <a:rPr lang="fr-FR" sz="900" b="1" baseline="0" dirty="0">
                <a:solidFill>
                  <a:srgbClr val="0092D2"/>
                </a:solidFill>
                <a:latin typeface="Arial"/>
                <a:cs typeface="Arial"/>
              </a:rPr>
              <a:t>Bleu</a:t>
            </a:r>
            <a:r>
              <a:rPr lang="fr-FR" sz="900" baseline="0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fr-FR" sz="900" baseline="0" dirty="0">
                <a:latin typeface="Arial"/>
                <a:cs typeface="Arial"/>
              </a:rPr>
              <a:t>: 0 / 158 / 224 	</a:t>
            </a:r>
            <a:r>
              <a:rPr lang="fr-FR" sz="900" b="1" baseline="0" dirty="0">
                <a:solidFill>
                  <a:srgbClr val="68B133"/>
                </a:solidFill>
                <a:latin typeface="Arial"/>
                <a:cs typeface="Arial"/>
              </a:rPr>
              <a:t>Vert</a:t>
            </a:r>
            <a:r>
              <a:rPr lang="fr-FR" sz="900" baseline="0" dirty="0">
                <a:solidFill>
                  <a:srgbClr val="68B133"/>
                </a:solidFill>
                <a:latin typeface="Arial"/>
                <a:cs typeface="Arial"/>
              </a:rPr>
              <a:t> </a:t>
            </a:r>
            <a:r>
              <a:rPr lang="fr-FR" sz="900" baseline="0" dirty="0">
                <a:latin typeface="Arial"/>
                <a:cs typeface="Arial"/>
              </a:rPr>
              <a:t>: 137 / 186 / 23 </a:t>
            </a:r>
          </a:p>
        </p:txBody>
      </p:sp>
    </p:spTree>
    <p:extLst>
      <p:ext uri="{BB962C8B-B14F-4D97-AF65-F5344CB8AC3E}">
        <p14:creationId xmlns:p14="http://schemas.microsoft.com/office/powerpoint/2010/main" val="45880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488" y="402395"/>
            <a:ext cx="5903021" cy="747106"/>
          </a:xfr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5487" y="1600201"/>
            <a:ext cx="6515319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 marL="447675" indent="-228600">
              <a:spcBef>
                <a:spcPts val="0"/>
              </a:spcBef>
              <a:spcAft>
                <a:spcPts val="0"/>
              </a:spcAft>
              <a:defRPr lang="fr-FR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447675" lvl="4" indent="-228600" algn="l" defTabSz="457200" rtl="0" eaLnBrk="1" latinLnBrk="0" hangingPunct="1">
              <a:spcBef>
                <a:spcPts val="0"/>
              </a:spcBef>
              <a:buClr>
                <a:srgbClr val="74B929"/>
              </a:buClr>
              <a:buFont typeface="Lucida Grande"/>
              <a:buChar char="-"/>
              <a:tabLst/>
            </a:pPr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92F7-3EAC-994A-B84A-6CE455EAC6BF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7162849" y="1600201"/>
            <a:ext cx="0" cy="4525962"/>
          </a:xfrm>
          <a:prstGeom prst="line">
            <a:avLst/>
          </a:prstGeom>
          <a:ln w="12700" cmpd="sng">
            <a:solidFill>
              <a:srgbClr val="89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/>
          <p:nvPr userDrawn="1"/>
        </p:nvGraphicFramePr>
        <p:xfrm>
          <a:off x="7304219" y="1813975"/>
          <a:ext cx="4419551" cy="231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/>
          <p:nvPr userDrawn="1"/>
        </p:nvGraphicFramePr>
        <p:xfrm>
          <a:off x="7304218" y="3916305"/>
          <a:ext cx="4419551" cy="220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 userDrawn="1"/>
        </p:nvSpPr>
        <p:spPr>
          <a:xfrm>
            <a:off x="7665577" y="1553099"/>
            <a:ext cx="3633712" cy="5078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Couleur RVB: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CC00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Rose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CC00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226 / 0 / 122	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10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Jaune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: 255 / 237 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0 / 158 / 224 	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68B1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Vert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68B1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137 / 186 / 23 </a:t>
            </a:r>
          </a:p>
        </p:txBody>
      </p:sp>
    </p:spTree>
    <p:extLst>
      <p:ext uri="{BB962C8B-B14F-4D97-AF65-F5344CB8AC3E}">
        <p14:creationId xmlns:p14="http://schemas.microsoft.com/office/powerpoint/2010/main" val="24849642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488" y="402394"/>
            <a:ext cx="5903021" cy="747107"/>
          </a:xfr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5488" y="1600201"/>
            <a:ext cx="6481789" cy="4525963"/>
          </a:xfrm>
        </p:spPr>
        <p:txBody>
          <a:bodyPr/>
          <a:lstStyle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2F7-3EAC-994A-B84A-6CE455EAC6BF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7162849" y="1600201"/>
            <a:ext cx="0" cy="4525962"/>
          </a:xfrm>
          <a:prstGeom prst="line">
            <a:avLst/>
          </a:prstGeom>
          <a:ln w="12700" cmpd="sng">
            <a:solidFill>
              <a:srgbClr val="89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7376392" y="1600201"/>
            <a:ext cx="4206009" cy="4525963"/>
          </a:xfrm>
        </p:spPr>
        <p:txBody>
          <a:bodyPr vert="horz" lIns="91440" tIns="45720" rIns="91440" bIns="45720" rtlCol="0">
            <a:normAutofit/>
          </a:bodyPr>
          <a:lstStyle>
            <a:lvl1pPr marL="263525" indent="-263525">
              <a:buClr>
                <a:srgbClr val="68B133"/>
              </a:buClr>
              <a:buFont typeface="Lucida Grande"/>
              <a:buChar char="•"/>
              <a:defRPr lang="fr-FR" sz="2000" dirty="0" smtClean="0"/>
            </a:lvl1pPr>
            <a:lvl2pPr marL="447675" indent="-1841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defRPr lang="fr-FR" sz="1200" dirty="0" smtClean="0"/>
            </a:lvl2pPr>
            <a:lvl3pPr marL="447675" indent="4763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tabLst>
                <a:tab pos="452438" algn="l"/>
              </a:tabLst>
              <a:defRPr lang="fr-FR" sz="1050" dirty="0" smtClean="0"/>
            </a:lvl3pPr>
            <a:lvl4pPr marL="452438" indent="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defRPr lang="fr-FR" sz="10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3888" indent="-1714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tabLst/>
              <a:defRPr lang="fr-FR" sz="11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452438" lvl="3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SzPct val="100000"/>
              <a:buFont typeface="Lucida Grande"/>
              <a:buChar char="•"/>
              <a:tabLst/>
            </a:pPr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108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8725" y="1600201"/>
            <a:ext cx="5535676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spcBef>
                <a:spcPts val="0"/>
              </a:spcBef>
              <a:spcAft>
                <a:spcPts val="0"/>
              </a:spcAft>
              <a:defRPr lang="fr-FR" smtClean="0"/>
            </a:lvl2pPr>
            <a:lvl3pPr>
              <a:spcBef>
                <a:spcPts val="0"/>
              </a:spcBef>
              <a:spcAft>
                <a:spcPts val="0"/>
              </a:spcAft>
              <a:defRPr lang="fr-FR" smtClean="0"/>
            </a:lvl3pPr>
            <a:lvl4pPr>
              <a:spcBef>
                <a:spcPts val="0"/>
              </a:spcBef>
              <a:spcAft>
                <a:spcPts val="0"/>
              </a:spcAft>
              <a:defRPr lang="fr-FR" smtClean="0"/>
            </a:lvl4pPr>
            <a:lvl5pPr>
              <a:spcBef>
                <a:spcPts val="0"/>
              </a:spcBef>
              <a:spcAft>
                <a:spcPts val="0"/>
              </a:spcAft>
              <a:defRPr lang="fr-FR"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599" y="1600201"/>
            <a:ext cx="5537567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spcBef>
                <a:spcPts val="0"/>
              </a:spcBef>
              <a:spcAft>
                <a:spcPts val="0"/>
              </a:spcAft>
              <a:defRPr lang="fr-FR" smtClean="0"/>
            </a:lvl2pPr>
            <a:lvl3pPr>
              <a:spcBef>
                <a:spcPts val="0"/>
              </a:spcBef>
              <a:spcAft>
                <a:spcPts val="0"/>
              </a:spcAft>
              <a:defRPr lang="fr-FR" smtClean="0"/>
            </a:lvl3pPr>
            <a:lvl4pPr>
              <a:spcBef>
                <a:spcPts val="0"/>
              </a:spcBef>
              <a:spcAft>
                <a:spcPts val="0"/>
              </a:spcAft>
              <a:defRPr lang="fr-FR" smtClean="0"/>
            </a:lvl4pPr>
            <a:lvl5pPr marL="447675" indent="-228600">
              <a:spcBef>
                <a:spcPts val="0"/>
              </a:spcBef>
              <a:spcAft>
                <a:spcPts val="0"/>
              </a:spcAft>
              <a:defRPr lang="fr-FR" sz="11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447675" lvl="4" indent="-228600" algn="l" defTabSz="457200" rtl="0" eaLnBrk="1" latinLnBrk="0" hangingPunct="1">
              <a:spcBef>
                <a:spcPts val="0"/>
              </a:spcBef>
              <a:buClr>
                <a:srgbClr val="74B929"/>
              </a:buClr>
              <a:buFont typeface="Lucida Grande"/>
              <a:buChar char="-"/>
              <a:tabLst/>
            </a:pPr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8724" y="402395"/>
            <a:ext cx="5903021" cy="747106"/>
          </a:xfr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BEE92F7-3EAC-994A-B84A-6CE455EAC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34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488" y="402394"/>
            <a:ext cx="5903021" cy="747107"/>
          </a:xfr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5488" y="1600201"/>
            <a:ext cx="6481789" cy="4525963"/>
          </a:xfrm>
        </p:spPr>
        <p:txBody>
          <a:bodyPr/>
          <a:lstStyle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92F7-3EAC-994A-B84A-6CE455EAC6BF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7162849" y="1600201"/>
            <a:ext cx="0" cy="4525962"/>
          </a:xfrm>
          <a:prstGeom prst="line">
            <a:avLst/>
          </a:prstGeom>
          <a:ln w="12700" cmpd="sng">
            <a:solidFill>
              <a:srgbClr val="89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7376392" y="1600201"/>
            <a:ext cx="4206009" cy="4525963"/>
          </a:xfrm>
        </p:spPr>
        <p:txBody>
          <a:bodyPr vert="horz" lIns="91440" tIns="45720" rIns="91440" bIns="45720" rtlCol="0">
            <a:normAutofit/>
          </a:bodyPr>
          <a:lstStyle>
            <a:lvl1pPr marL="263525" indent="-263525">
              <a:buClr>
                <a:srgbClr val="68B133"/>
              </a:buClr>
              <a:buFont typeface="Lucida Grande"/>
              <a:buChar char="•"/>
              <a:defRPr lang="fr-FR" sz="2000" dirty="0" smtClean="0"/>
            </a:lvl1pPr>
            <a:lvl2pPr marL="447675" indent="-1841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defRPr lang="fr-FR" sz="1200" dirty="0" smtClean="0"/>
            </a:lvl2pPr>
            <a:lvl3pPr marL="447675" indent="4763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tabLst>
                <a:tab pos="452438" algn="l"/>
              </a:tabLst>
              <a:defRPr lang="fr-FR" sz="1050" dirty="0" smtClean="0"/>
            </a:lvl3pPr>
            <a:lvl4pPr marL="452438" indent="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defRPr lang="fr-FR" sz="10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3888" indent="-1714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tabLst/>
              <a:defRPr lang="fr-FR" sz="11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452438" lvl="3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SzPct val="100000"/>
              <a:buFont typeface="Lucida Grande"/>
              <a:buChar char="•"/>
              <a:tabLst/>
            </a:pPr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395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8725" y="1600201"/>
            <a:ext cx="5535676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spcBef>
                <a:spcPts val="0"/>
              </a:spcBef>
              <a:spcAft>
                <a:spcPts val="0"/>
              </a:spcAft>
              <a:defRPr lang="fr-FR" smtClean="0"/>
            </a:lvl2pPr>
            <a:lvl3pPr>
              <a:spcBef>
                <a:spcPts val="0"/>
              </a:spcBef>
              <a:spcAft>
                <a:spcPts val="0"/>
              </a:spcAft>
              <a:defRPr lang="fr-FR" smtClean="0"/>
            </a:lvl3pPr>
            <a:lvl4pPr>
              <a:spcBef>
                <a:spcPts val="0"/>
              </a:spcBef>
              <a:spcAft>
                <a:spcPts val="0"/>
              </a:spcAft>
              <a:defRPr lang="fr-FR" smtClean="0"/>
            </a:lvl4pPr>
            <a:lvl5pPr>
              <a:spcBef>
                <a:spcPts val="0"/>
              </a:spcBef>
              <a:spcAft>
                <a:spcPts val="0"/>
              </a:spcAft>
              <a:defRPr lang="fr-FR"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599" y="1600201"/>
            <a:ext cx="5537567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spcBef>
                <a:spcPts val="0"/>
              </a:spcBef>
              <a:spcAft>
                <a:spcPts val="0"/>
              </a:spcAft>
              <a:defRPr lang="fr-FR" smtClean="0"/>
            </a:lvl2pPr>
            <a:lvl3pPr>
              <a:spcBef>
                <a:spcPts val="0"/>
              </a:spcBef>
              <a:spcAft>
                <a:spcPts val="0"/>
              </a:spcAft>
              <a:defRPr lang="fr-FR" smtClean="0"/>
            </a:lvl3pPr>
            <a:lvl4pPr>
              <a:spcBef>
                <a:spcPts val="0"/>
              </a:spcBef>
              <a:spcAft>
                <a:spcPts val="0"/>
              </a:spcAft>
              <a:defRPr lang="fr-FR" smtClean="0"/>
            </a:lvl4pPr>
            <a:lvl5pPr marL="447675" indent="-228600">
              <a:spcBef>
                <a:spcPts val="0"/>
              </a:spcBef>
              <a:spcAft>
                <a:spcPts val="0"/>
              </a:spcAft>
              <a:defRPr lang="fr-FR" sz="11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447675" lvl="4" indent="-228600" algn="l" defTabSz="457200" rtl="0" eaLnBrk="1" latinLnBrk="0" hangingPunct="1">
              <a:spcBef>
                <a:spcPts val="0"/>
              </a:spcBef>
              <a:buClr>
                <a:srgbClr val="74B929"/>
              </a:buClr>
              <a:buFont typeface="Lucida Grande"/>
              <a:buChar char="-"/>
              <a:tabLst/>
            </a:pPr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8724" y="402395"/>
            <a:ext cx="5903021" cy="747106"/>
          </a:xfr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92F7-3EAC-994A-B84A-6CE455EAC6BF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56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72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8413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251482" y="6413167"/>
            <a:ext cx="11750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"/>
                <a:cs typeface="Arial"/>
              </a:rPr>
              <a:t>Agence nationale</a:t>
            </a:r>
            <a:r>
              <a:rPr lang="fr-FR" sz="1000" baseline="0" dirty="0">
                <a:latin typeface="Arial"/>
                <a:cs typeface="Arial"/>
              </a:rPr>
              <a:t> pour la formation professionnelle des adultes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92630" y="3847900"/>
            <a:ext cx="9006741" cy="1483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pic>
        <p:nvPicPr>
          <p:cNvPr id="1026" name="Picture 2" descr="C:\Users\5936457\Documents\AUDREY\logos\Logo AFPA Ot 2016\Logo PNG\LogoNoirBulleVer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66" y="436882"/>
            <a:ext cx="3273524" cy="12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6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42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lang="fr-FR" sz="4200" kern="1200" dirty="0" smtClean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251482" y="6413167"/>
            <a:ext cx="11750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Agence nationale pour la formation professionnelle des adultes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92630" y="3847900"/>
            <a:ext cx="9006741" cy="1483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pic>
        <p:nvPicPr>
          <p:cNvPr id="1026" name="Picture 2" descr="C:\Users\5936457\Documents\AUDREY\logos\Logo AFPA Ot 2016\Logo PNG\LogoNoirBulleVert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66" y="436882"/>
            <a:ext cx="3273524" cy="12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2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lang="fr-FR" sz="4200" kern="1200" dirty="0" smtClean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E47B5-4B53-4040-BBDB-4408869A1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00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251482" y="6413167"/>
            <a:ext cx="11750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Agence nationale pour la formation professionnelle des adultes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92630" y="3847900"/>
            <a:ext cx="9006741" cy="1483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pic>
        <p:nvPicPr>
          <p:cNvPr id="1026" name="Picture 2" descr="C:\Users\5936457\Documents\AUDREY\logos\Logo AFPA Ot 2016\Logo PNG\LogoNoirBulleVert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66" y="436882"/>
            <a:ext cx="3273524" cy="12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4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lang="fr-FR" sz="4200" kern="1200" dirty="0" smtClean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6E84-4DD9-4895-BF0A-791000643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8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81C69BC-53EF-6248-9926-24125F2495A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80563" y="0"/>
            <a:ext cx="7430875" cy="508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pic>
        <p:nvPicPr>
          <p:cNvPr id="4" name="Picture 2" descr="C:\Users\5936457\Documents\AUDREY\logos\Logo AFPA Ot 2016\Logo PNG\LogoNoirBulleVerte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609" y="5429312"/>
            <a:ext cx="2511815" cy="9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2" r:id="rId2"/>
    <p:sldLayoutId id="2147483713" r:id="rId3"/>
    <p:sldLayoutId id="2147483714" r:id="rId4"/>
    <p:sldLayoutId id="2147483715" r:id="rId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5936457\Documents\AUDREY\logos\Logo AFPA Ot 2016\LOGO-JPEG\L-B1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78" y="1524000"/>
            <a:ext cx="4883575" cy="366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" y="6150115"/>
            <a:ext cx="1219199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latin typeface="Arial"/>
                <a:cs typeface="Arial"/>
              </a:rPr>
              <a:t>Agence nationale</a:t>
            </a:r>
            <a:r>
              <a:rPr lang="fr-FR" sz="900" baseline="0" dirty="0">
                <a:latin typeface="Arial"/>
                <a:cs typeface="Arial"/>
              </a:rPr>
              <a:t> pour la formation professionnelle des adultes</a:t>
            </a:r>
            <a:endParaRPr lang="fr-FR" sz="900" dirty="0">
              <a:latin typeface="Arial"/>
              <a:cs typeface="Arial"/>
            </a:endParaRPr>
          </a:p>
          <a:p>
            <a:pPr algn="ctr"/>
            <a:r>
              <a:rPr lang="fr-FR" sz="800" dirty="0">
                <a:latin typeface="Arial" charset="0"/>
                <a:ea typeface="Arial" charset="0"/>
                <a:cs typeface="Arial" charset="0"/>
              </a:rPr>
              <a:t>Établissement public à caractère industriel et commercial</a:t>
            </a:r>
          </a:p>
          <a:p>
            <a:pPr algn="ctr"/>
            <a:r>
              <a:rPr lang="fr-FR" sz="800" dirty="0">
                <a:latin typeface="Arial" charset="0"/>
                <a:ea typeface="Arial" charset="0"/>
                <a:cs typeface="Arial" charset="0"/>
              </a:rPr>
              <a:t>Tour </a:t>
            </a:r>
            <a:r>
              <a:rPr lang="fr-FR" sz="800" dirty="0" err="1">
                <a:latin typeface="Arial" charset="0"/>
                <a:ea typeface="Arial" charset="0"/>
                <a:cs typeface="Arial" charset="0"/>
              </a:rPr>
              <a:t>Cityscope</a:t>
            </a:r>
            <a:endParaRPr lang="fr-FR" sz="8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fr-FR" sz="800" dirty="0">
                <a:latin typeface="Arial" charset="0"/>
                <a:ea typeface="Arial" charset="0"/>
                <a:cs typeface="Arial" charset="0"/>
              </a:rPr>
              <a:t>3 rue Franklin, 93100  Montreuil</a:t>
            </a:r>
          </a:p>
          <a:p>
            <a:pPr algn="ctr"/>
            <a:r>
              <a:rPr lang="fr-FR" sz="800" dirty="0">
                <a:latin typeface="Arial" charset="0"/>
                <a:ea typeface="Arial" charset="0"/>
                <a:cs typeface="Arial" charset="0"/>
              </a:rPr>
              <a:t>824 228 142 RCS BOBIGNY</a:t>
            </a:r>
          </a:p>
        </p:txBody>
      </p:sp>
    </p:spTree>
    <p:extLst>
      <p:ext uri="{BB962C8B-B14F-4D97-AF65-F5344CB8AC3E}">
        <p14:creationId xmlns:p14="http://schemas.microsoft.com/office/powerpoint/2010/main" val="290058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0" i="0" dirty="0">
                <a:effectLst/>
                <a:latin typeface="Arial" panose="020B0604020202020204" pitchFamily="34" charset="0"/>
              </a:rPr>
              <a:t>Forum national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0" i="0" dirty="0">
                <a:effectLst/>
                <a:latin typeface="Arial" panose="020B0604020202020204" pitchFamily="34" charset="0"/>
              </a:rPr>
              <a:t>AGORES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6 octobre 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908AA1-CD3C-4FA0-A61C-31B337A83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13" y="789017"/>
            <a:ext cx="2990850" cy="742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92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C6236-5472-4BE1-B70A-A8E2883F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413" y="1813749"/>
            <a:ext cx="6498485" cy="801631"/>
          </a:xfrm>
        </p:spPr>
        <p:txBody>
          <a:bodyPr/>
          <a:lstStyle/>
          <a:p>
            <a:pPr>
              <a:tabLst>
                <a:tab pos="1532890" algn="l"/>
              </a:tabLst>
            </a:pPr>
            <a:r>
              <a:rPr lang="fr-FR" b="1" kern="150" dirty="0">
                <a:effectLst/>
                <a:ea typeface="SimSun, 宋体"/>
                <a:cs typeface="Arial" panose="020B0604020202020204" pitchFamily="34" charset="0"/>
              </a:rPr>
              <a:t>Accompagner &amp; Former </a:t>
            </a:r>
            <a:endParaRPr lang="fr-FR" kern="150" dirty="0">
              <a:effectLst/>
              <a:ea typeface="SimSun, ??"/>
              <a:cs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721A3F-4F24-4C83-810A-BD587FAE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664" y="3429000"/>
            <a:ext cx="5808857" cy="661219"/>
          </a:xfrm>
        </p:spPr>
        <p:txBody>
          <a:bodyPr>
            <a:normAutofit/>
          </a:bodyPr>
          <a:lstStyle/>
          <a:p>
            <a:pPr algn="r"/>
            <a:r>
              <a:rPr lang="fr-FR" sz="1600" b="1" kern="150" dirty="0">
                <a:effectLst/>
                <a:latin typeface="Arial" panose="020B0604020202020204" pitchFamily="34" charset="0"/>
                <a:ea typeface="SimSun, 宋体"/>
                <a:cs typeface="Arial" panose="020B0604020202020204" pitchFamily="34" charset="0"/>
              </a:rPr>
              <a:t>Favoriser la montée en compétence et l’évolution professionnelle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8128F6-3600-4932-BF66-365BF4E330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36</a:t>
            </a:r>
            <a:r>
              <a:rPr lang="fr-FR" baseline="30000" dirty="0"/>
              <a:t>ème</a:t>
            </a:r>
            <a:r>
              <a:rPr lang="fr-FR" dirty="0"/>
              <a:t>  Forum AGORES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94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13BA4FC-BDB1-49FE-A41A-3FFD8ACDBDA2}"/>
              </a:ext>
            </a:extLst>
          </p:cNvPr>
          <p:cNvSpPr txBox="1">
            <a:spLocks/>
          </p:cNvSpPr>
          <p:nvPr/>
        </p:nvSpPr>
        <p:spPr>
          <a:xfrm>
            <a:off x="1109980" y="2157204"/>
            <a:ext cx="9966960" cy="1490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all" spc="0" normalizeH="0" baseline="0" noProof="0">
                <a:ln>
                  <a:noFill/>
                </a:ln>
                <a:solidFill>
                  <a:srgbClr val="89BA17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Signé Afpa!</a:t>
            </a:r>
            <a:endParaRPr kumimoji="0" lang="fr-FR" sz="6600" b="1" i="0" u="none" strike="noStrike" kern="1200" cap="all" spc="0" normalizeH="0" baseline="0" noProof="0" dirty="0">
              <a:ln>
                <a:noFill/>
              </a:ln>
              <a:solidFill>
                <a:srgbClr val="89BA17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1E40082-F052-4ABB-B2F5-369134CF9B1A}"/>
              </a:ext>
            </a:extLst>
          </p:cNvPr>
          <p:cNvSpPr txBox="1">
            <a:spLocks/>
          </p:cNvSpPr>
          <p:nvPr/>
        </p:nvSpPr>
        <p:spPr>
          <a:xfrm>
            <a:off x="1709530" y="3752069"/>
            <a:ext cx="8767860" cy="72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La Signature pédagogique et accompagnement de l’Afpa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98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9581797-07A5-4493-9A8D-7B2123E2845E}"/>
              </a:ext>
            </a:extLst>
          </p:cNvPr>
          <p:cNvGrpSpPr/>
          <p:nvPr/>
        </p:nvGrpSpPr>
        <p:grpSpPr>
          <a:xfrm>
            <a:off x="4230058" y="1888435"/>
            <a:ext cx="4267898" cy="4267898"/>
            <a:chOff x="4230058" y="1888435"/>
            <a:chExt cx="4267898" cy="4267898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994072DE-E2F7-447B-8979-4B156C0AB134}"/>
                </a:ext>
              </a:extLst>
            </p:cNvPr>
            <p:cNvSpPr/>
            <p:nvPr/>
          </p:nvSpPr>
          <p:spPr>
            <a:xfrm>
              <a:off x="4230058" y="1888435"/>
              <a:ext cx="4267898" cy="4267898"/>
            </a:xfrm>
            <a:prstGeom prst="ellipse">
              <a:avLst/>
            </a:prstGeom>
            <a:pattFill prst="pct20">
              <a:fgClr>
                <a:srgbClr val="A6B727"/>
              </a:fgClr>
              <a:bgClr>
                <a:srgbClr val="FFFFFF"/>
              </a:bgClr>
            </a:patt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89BA1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4DD7549-E3E0-43BA-B82A-97F631C77C24}"/>
                </a:ext>
              </a:extLst>
            </p:cNvPr>
            <p:cNvGrpSpPr/>
            <p:nvPr/>
          </p:nvGrpSpPr>
          <p:grpSpPr>
            <a:xfrm>
              <a:off x="4784648" y="2682454"/>
              <a:ext cx="2991398" cy="2764652"/>
              <a:chOff x="4349689" y="2253804"/>
              <a:chExt cx="3336906" cy="3083971"/>
            </a:xfrm>
          </p:grpSpPr>
          <p:grpSp>
            <p:nvGrpSpPr>
              <p:cNvPr id="5" name="Groupe 4">
                <a:extLst>
                  <a:ext uri="{FF2B5EF4-FFF2-40B4-BE49-F238E27FC236}">
                    <a16:creationId xmlns:a16="http://schemas.microsoft.com/office/drawing/2014/main" id="{F5D1C30E-1932-4BB7-9A39-4FFCC493474F}"/>
                  </a:ext>
                </a:extLst>
              </p:cNvPr>
              <p:cNvGrpSpPr/>
              <p:nvPr/>
            </p:nvGrpSpPr>
            <p:grpSpPr>
              <a:xfrm rot="20377545">
                <a:off x="4349689" y="2253804"/>
                <a:ext cx="3336906" cy="3083971"/>
                <a:chOff x="3618445" y="1162879"/>
                <a:chExt cx="4233468" cy="3866322"/>
              </a:xfrm>
            </p:grpSpPr>
            <p:grpSp>
              <p:nvGrpSpPr>
                <p:cNvPr id="7" name="Groupe 6">
                  <a:extLst>
                    <a:ext uri="{FF2B5EF4-FFF2-40B4-BE49-F238E27FC236}">
                      <a16:creationId xmlns:a16="http://schemas.microsoft.com/office/drawing/2014/main" id="{3BB92AF3-6FFA-4526-8A9C-62A35448541E}"/>
                    </a:ext>
                  </a:extLst>
                </p:cNvPr>
                <p:cNvGrpSpPr/>
                <p:nvPr/>
              </p:nvGrpSpPr>
              <p:grpSpPr>
                <a:xfrm>
                  <a:off x="3985591" y="1162879"/>
                  <a:ext cx="3866322" cy="3866322"/>
                  <a:chOff x="3985591" y="1162879"/>
                  <a:chExt cx="3866322" cy="3866322"/>
                </a:xfrm>
              </p:grpSpPr>
              <p:sp>
                <p:nvSpPr>
                  <p:cNvPr id="11" name="Ellipse 10">
                    <a:extLst>
                      <a:ext uri="{FF2B5EF4-FFF2-40B4-BE49-F238E27FC236}">
                        <a16:creationId xmlns:a16="http://schemas.microsoft.com/office/drawing/2014/main" id="{914CC9AB-ABA1-4915-A8C4-EC1BB0947398}"/>
                      </a:ext>
                    </a:extLst>
                  </p:cNvPr>
                  <p:cNvSpPr/>
                  <p:nvPr/>
                </p:nvSpPr>
                <p:spPr>
                  <a:xfrm>
                    <a:off x="3985591" y="1162879"/>
                    <a:ext cx="3866322" cy="3866322"/>
                  </a:xfrm>
                  <a:prstGeom prst="ellipse">
                    <a:avLst/>
                  </a:prstGeom>
                  <a:solidFill>
                    <a:srgbClr val="A6B727"/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89BA17"/>
                      </a:solidFill>
                      <a:effectLst/>
                      <a:uLnTx/>
                      <a:uFillTx/>
                      <a:latin typeface="Corbel" panose="020B0503020204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Ellipse 11">
                    <a:extLst>
                      <a:ext uri="{FF2B5EF4-FFF2-40B4-BE49-F238E27FC236}">
                        <a16:creationId xmlns:a16="http://schemas.microsoft.com/office/drawing/2014/main" id="{B48FA18B-59C5-41AE-982C-7363D9F959DA}"/>
                      </a:ext>
                    </a:extLst>
                  </p:cNvPr>
                  <p:cNvSpPr/>
                  <p:nvPr/>
                </p:nvSpPr>
                <p:spPr>
                  <a:xfrm>
                    <a:off x="4492118" y="1669405"/>
                    <a:ext cx="2853270" cy="285327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89BA17"/>
                      </a:solidFill>
                      <a:effectLst/>
                      <a:uLnTx/>
                      <a:uFillTx/>
                      <a:latin typeface="Corbel" panose="020B0503020204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FBE35FD6-C59F-4AE7-BADB-2D107CFAF296}"/>
                    </a:ext>
                  </a:extLst>
                </p:cNvPr>
                <p:cNvGrpSpPr/>
                <p:nvPr/>
              </p:nvGrpSpPr>
              <p:grpSpPr>
                <a:xfrm rot="21180041">
                  <a:off x="3618445" y="2944392"/>
                  <a:ext cx="1143000" cy="586334"/>
                  <a:chOff x="2785441" y="2852530"/>
                  <a:chExt cx="770285" cy="586334"/>
                </a:xfrm>
              </p:grpSpPr>
              <p:sp>
                <p:nvSpPr>
                  <p:cNvPr id="9" name="Triangle isocèle 8">
                    <a:extLst>
                      <a:ext uri="{FF2B5EF4-FFF2-40B4-BE49-F238E27FC236}">
                        <a16:creationId xmlns:a16="http://schemas.microsoft.com/office/drawing/2014/main" id="{84868727-72E6-4D39-AA95-92529D85A2F4}"/>
                      </a:ext>
                    </a:extLst>
                  </p:cNvPr>
                  <p:cNvSpPr/>
                  <p:nvPr/>
                </p:nvSpPr>
                <p:spPr>
                  <a:xfrm>
                    <a:off x="2785441" y="2852530"/>
                    <a:ext cx="770285" cy="576470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89BA17"/>
                      </a:solidFill>
                      <a:effectLst/>
                      <a:uLnTx/>
                      <a:uFillTx/>
                      <a:latin typeface="Corbel" panose="020B0503020204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Triangle isocèle 9">
                    <a:extLst>
                      <a:ext uri="{FF2B5EF4-FFF2-40B4-BE49-F238E27FC236}">
                        <a16:creationId xmlns:a16="http://schemas.microsoft.com/office/drawing/2014/main" id="{821237DB-4D59-4999-A7DA-003A33E08B30}"/>
                      </a:ext>
                    </a:extLst>
                  </p:cNvPr>
                  <p:cNvSpPr/>
                  <p:nvPr/>
                </p:nvSpPr>
                <p:spPr>
                  <a:xfrm>
                    <a:off x="2896442" y="2954295"/>
                    <a:ext cx="546652" cy="484569"/>
                  </a:xfrm>
                  <a:prstGeom prst="triangle">
                    <a:avLst/>
                  </a:prstGeom>
                  <a:solidFill>
                    <a:srgbClr val="A6B727"/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89BA17"/>
                      </a:solidFill>
                      <a:effectLst/>
                      <a:uLnTx/>
                      <a:uFillTx/>
                      <a:latin typeface="Corbel" panose="020B050302020402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6" name="Graphique 5" descr="Poignée de main avec un remplissage uni">
                <a:extLst>
                  <a:ext uri="{FF2B5EF4-FFF2-40B4-BE49-F238E27FC236}">
                    <a16:creationId xmlns:a16="http://schemas.microsoft.com/office/drawing/2014/main" id="{04B4DFCC-0C12-468D-9E1B-BA4321BE8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60855" y="3142291"/>
                <a:ext cx="1267240" cy="1267240"/>
              </a:xfrm>
              <a:prstGeom prst="rect">
                <a:avLst/>
              </a:prstGeom>
            </p:spPr>
          </p:pic>
        </p:grp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1305596-D54C-4BCC-B024-41B31BD6E012}"/>
              </a:ext>
            </a:extLst>
          </p:cNvPr>
          <p:cNvGrpSpPr/>
          <p:nvPr/>
        </p:nvGrpSpPr>
        <p:grpSpPr>
          <a:xfrm>
            <a:off x="4439730" y="3215251"/>
            <a:ext cx="502054" cy="502054"/>
            <a:chOff x="9552940" y="2951937"/>
            <a:chExt cx="527009" cy="527009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4E6183B-33CA-4C25-9A2C-27A42D6B71C6}"/>
                </a:ext>
              </a:extLst>
            </p:cNvPr>
            <p:cNvSpPr/>
            <p:nvPr/>
          </p:nvSpPr>
          <p:spPr>
            <a:xfrm>
              <a:off x="9552940" y="2951937"/>
              <a:ext cx="527009" cy="527009"/>
            </a:xfrm>
            <a:prstGeom prst="ellipse">
              <a:avLst/>
            </a:prstGeom>
            <a:solidFill>
              <a:srgbClr val="FFFFFF"/>
            </a:solidFill>
            <a:ln w="50800" cap="flat" cmpd="sng" algn="ctr">
              <a:solidFill>
                <a:srgbClr val="A6B72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89BA1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6A22FD2-2265-429E-9179-088297F452FC}"/>
                </a:ext>
              </a:extLst>
            </p:cNvPr>
            <p:cNvSpPr txBox="1"/>
            <p:nvPr/>
          </p:nvSpPr>
          <p:spPr>
            <a:xfrm>
              <a:off x="9552940" y="2984608"/>
              <a:ext cx="502054" cy="48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89BA17"/>
                  </a:solidFill>
                  <a:effectLst/>
                  <a:uLnTx/>
                  <a:uFillTx/>
                  <a:latin typeface="Arial Black" panose="020B0A04020102020204" pitchFamily="34" charset="0"/>
                  <a:cs typeface="Aharoni" panose="02010803020104030203" pitchFamily="2" charset="-79"/>
                </a:rPr>
                <a:t>1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D83BED2-DAB7-4025-8EFD-06AA95742E4F}"/>
              </a:ext>
            </a:extLst>
          </p:cNvPr>
          <p:cNvGrpSpPr/>
          <p:nvPr/>
        </p:nvGrpSpPr>
        <p:grpSpPr>
          <a:xfrm>
            <a:off x="7437302" y="2610582"/>
            <a:ext cx="502054" cy="502054"/>
            <a:chOff x="9552940" y="2951937"/>
            <a:chExt cx="527009" cy="527009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9BBF69E-41D9-4717-A7AA-12A8CA35B589}"/>
                </a:ext>
              </a:extLst>
            </p:cNvPr>
            <p:cNvSpPr/>
            <p:nvPr/>
          </p:nvSpPr>
          <p:spPr>
            <a:xfrm>
              <a:off x="9552940" y="2951937"/>
              <a:ext cx="527009" cy="527009"/>
            </a:xfrm>
            <a:prstGeom prst="ellipse">
              <a:avLst/>
            </a:prstGeom>
            <a:solidFill>
              <a:srgbClr val="FFFFFF"/>
            </a:solidFill>
            <a:ln w="50800" cap="flat" cmpd="sng" algn="ctr">
              <a:solidFill>
                <a:srgbClr val="A6B72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89BA1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B8DC9F3-E043-48F5-B421-D8E0ECA9DC08}"/>
                </a:ext>
              </a:extLst>
            </p:cNvPr>
            <p:cNvSpPr txBox="1"/>
            <p:nvPr/>
          </p:nvSpPr>
          <p:spPr>
            <a:xfrm>
              <a:off x="9552940" y="2984608"/>
              <a:ext cx="502054" cy="48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89BA17"/>
                  </a:solidFill>
                  <a:effectLst/>
                  <a:uLnTx/>
                  <a:uFillTx/>
                  <a:latin typeface="Arial Black" panose="020B0A04020102020204" pitchFamily="34" charset="0"/>
                  <a:cs typeface="Aharoni" panose="02010803020104030203" pitchFamily="2" charset="-79"/>
                </a:rPr>
                <a:t>3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9AF1BBE-549F-4767-A9A1-F4CCF909D9D1}"/>
              </a:ext>
            </a:extLst>
          </p:cNvPr>
          <p:cNvGrpSpPr/>
          <p:nvPr/>
        </p:nvGrpSpPr>
        <p:grpSpPr>
          <a:xfrm>
            <a:off x="7845449" y="4247418"/>
            <a:ext cx="502054" cy="502054"/>
            <a:chOff x="9552940" y="2951937"/>
            <a:chExt cx="527009" cy="527009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C3CCF7F-516D-4A62-BA04-BF678E232C22}"/>
                </a:ext>
              </a:extLst>
            </p:cNvPr>
            <p:cNvSpPr/>
            <p:nvPr/>
          </p:nvSpPr>
          <p:spPr>
            <a:xfrm>
              <a:off x="9552940" y="2951937"/>
              <a:ext cx="527009" cy="527009"/>
            </a:xfrm>
            <a:prstGeom prst="ellipse">
              <a:avLst/>
            </a:prstGeom>
            <a:solidFill>
              <a:srgbClr val="FFFFFF"/>
            </a:solidFill>
            <a:ln w="50800" cap="flat" cmpd="sng" algn="ctr">
              <a:solidFill>
                <a:srgbClr val="A6B72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89BA1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2BA2F5E-2622-43BA-8172-EEC044A088CF}"/>
                </a:ext>
              </a:extLst>
            </p:cNvPr>
            <p:cNvSpPr txBox="1"/>
            <p:nvPr/>
          </p:nvSpPr>
          <p:spPr>
            <a:xfrm>
              <a:off x="9552940" y="2984608"/>
              <a:ext cx="502054" cy="48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89BA17"/>
                  </a:solidFill>
                  <a:effectLst/>
                  <a:uLnTx/>
                  <a:uFillTx/>
                  <a:latin typeface="Arial Black" panose="020B0A04020102020204" pitchFamily="34" charset="0"/>
                  <a:cs typeface="Aharoni" panose="02010803020104030203" pitchFamily="2" charset="-79"/>
                </a:rPr>
                <a:t>4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F3C69D3-E5CB-4BD7-8EE8-57E0C518C961}"/>
              </a:ext>
            </a:extLst>
          </p:cNvPr>
          <p:cNvGrpSpPr/>
          <p:nvPr/>
        </p:nvGrpSpPr>
        <p:grpSpPr>
          <a:xfrm>
            <a:off x="6860631" y="5359625"/>
            <a:ext cx="502054" cy="502054"/>
            <a:chOff x="9552940" y="2951937"/>
            <a:chExt cx="527009" cy="527009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5191669-71E7-48E9-9A85-0AF3719157D1}"/>
                </a:ext>
              </a:extLst>
            </p:cNvPr>
            <p:cNvSpPr/>
            <p:nvPr/>
          </p:nvSpPr>
          <p:spPr>
            <a:xfrm>
              <a:off x="9552940" y="2951937"/>
              <a:ext cx="527009" cy="527009"/>
            </a:xfrm>
            <a:prstGeom prst="ellipse">
              <a:avLst/>
            </a:prstGeom>
            <a:solidFill>
              <a:srgbClr val="FFFFFF"/>
            </a:solidFill>
            <a:ln w="50800" cap="flat" cmpd="sng" algn="ctr">
              <a:solidFill>
                <a:srgbClr val="A6B72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89BA1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3E3014C-62BE-48C2-9BC1-5350D3735836}"/>
                </a:ext>
              </a:extLst>
            </p:cNvPr>
            <p:cNvSpPr txBox="1"/>
            <p:nvPr/>
          </p:nvSpPr>
          <p:spPr>
            <a:xfrm>
              <a:off x="9552940" y="2984608"/>
              <a:ext cx="502054" cy="48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89BA17"/>
                  </a:solidFill>
                  <a:effectLst/>
                  <a:uLnTx/>
                  <a:uFillTx/>
                  <a:latin typeface="Arial Black" panose="020B0A04020102020204" pitchFamily="34" charset="0"/>
                  <a:cs typeface="Aharoni" panose="02010803020104030203" pitchFamily="2" charset="-79"/>
                </a:rPr>
                <a:t>5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03CC840-4FFA-4CF2-BC57-CC636046D629}"/>
              </a:ext>
            </a:extLst>
          </p:cNvPr>
          <p:cNvGrpSpPr/>
          <p:nvPr/>
        </p:nvGrpSpPr>
        <p:grpSpPr>
          <a:xfrm>
            <a:off x="4996581" y="5175668"/>
            <a:ext cx="502054" cy="502054"/>
            <a:chOff x="9552940" y="2951937"/>
            <a:chExt cx="527009" cy="527009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1A46835-17CF-4053-A8FE-A444475736A0}"/>
                </a:ext>
              </a:extLst>
            </p:cNvPr>
            <p:cNvSpPr/>
            <p:nvPr/>
          </p:nvSpPr>
          <p:spPr>
            <a:xfrm>
              <a:off x="9552940" y="2951937"/>
              <a:ext cx="527009" cy="527009"/>
            </a:xfrm>
            <a:prstGeom prst="ellipse">
              <a:avLst/>
            </a:prstGeom>
            <a:solidFill>
              <a:srgbClr val="FFFFFF"/>
            </a:solidFill>
            <a:ln w="50800" cap="flat" cmpd="sng" algn="ctr">
              <a:solidFill>
                <a:srgbClr val="A6B72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89BA1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650484A-BBAD-4021-8097-83F5E5D2B16F}"/>
                </a:ext>
              </a:extLst>
            </p:cNvPr>
            <p:cNvSpPr txBox="1"/>
            <p:nvPr/>
          </p:nvSpPr>
          <p:spPr>
            <a:xfrm>
              <a:off x="9552940" y="2984608"/>
              <a:ext cx="502054" cy="48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89BA17"/>
                  </a:solidFill>
                  <a:effectLst/>
                  <a:uLnTx/>
                  <a:uFillTx/>
                  <a:latin typeface="Arial Black" panose="020B0A04020102020204" pitchFamily="34" charset="0"/>
                  <a:cs typeface="Aharoni" panose="02010803020104030203" pitchFamily="2" charset="-79"/>
                </a:rPr>
                <a:t>6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48980BC-4C3B-4ADB-86FB-362AF3E1B528}"/>
              </a:ext>
            </a:extLst>
          </p:cNvPr>
          <p:cNvGrpSpPr/>
          <p:nvPr/>
        </p:nvGrpSpPr>
        <p:grpSpPr>
          <a:xfrm>
            <a:off x="5680977" y="2053695"/>
            <a:ext cx="502054" cy="502054"/>
            <a:chOff x="9552940" y="2951937"/>
            <a:chExt cx="527009" cy="527009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943458BD-E8F7-4FE0-90BB-9575693EF86F}"/>
                </a:ext>
              </a:extLst>
            </p:cNvPr>
            <p:cNvSpPr/>
            <p:nvPr/>
          </p:nvSpPr>
          <p:spPr>
            <a:xfrm>
              <a:off x="9552940" y="2951937"/>
              <a:ext cx="527009" cy="527009"/>
            </a:xfrm>
            <a:prstGeom prst="ellipse">
              <a:avLst/>
            </a:prstGeom>
            <a:solidFill>
              <a:srgbClr val="FFFFFF"/>
            </a:solidFill>
            <a:ln w="50800" cap="flat" cmpd="sng" algn="ctr">
              <a:solidFill>
                <a:srgbClr val="A6B72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89BA1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6DC69D2-9B0C-4702-B764-9A6D0C10D4B7}"/>
                </a:ext>
              </a:extLst>
            </p:cNvPr>
            <p:cNvSpPr txBox="1"/>
            <p:nvPr/>
          </p:nvSpPr>
          <p:spPr>
            <a:xfrm>
              <a:off x="9552940" y="2984608"/>
              <a:ext cx="502054" cy="48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89BA17"/>
                  </a:solidFill>
                  <a:effectLst/>
                  <a:uLnTx/>
                  <a:uFillTx/>
                  <a:latin typeface="Arial Black" panose="020B0A04020102020204" pitchFamily="34" charset="0"/>
                  <a:cs typeface="Aharoni" panose="02010803020104030203" pitchFamily="2" charset="-79"/>
                </a:rPr>
                <a:t>2</a:t>
              </a: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09DC329A-F13C-4FA1-B954-DB601065BD85}"/>
              </a:ext>
            </a:extLst>
          </p:cNvPr>
          <p:cNvSpPr txBox="1"/>
          <p:nvPr/>
        </p:nvSpPr>
        <p:spPr>
          <a:xfrm>
            <a:off x="1312214" y="3215251"/>
            <a:ext cx="302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89BA17"/>
                </a:solidFill>
                <a:latin typeface="Corbel" panose="020B0503020204020204"/>
              </a:rPr>
              <a:t>La même attention pour tous dès le 1</a:t>
            </a:r>
            <a:r>
              <a:rPr lang="fr-FR" b="1" baseline="30000" dirty="0">
                <a:solidFill>
                  <a:srgbClr val="89BA17"/>
                </a:solidFill>
                <a:latin typeface="Corbel" panose="020B0503020204020204"/>
              </a:rPr>
              <a:t>er</a:t>
            </a:r>
            <a:r>
              <a:rPr lang="fr-FR" b="1" dirty="0">
                <a:solidFill>
                  <a:srgbClr val="89BA17"/>
                </a:solidFill>
                <a:latin typeface="Corbel" panose="020B0503020204020204"/>
              </a:rPr>
              <a:t> contact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CD852F7-9DA6-447B-9563-0DB05FAA75A1}"/>
              </a:ext>
            </a:extLst>
          </p:cNvPr>
          <p:cNvSpPr txBox="1"/>
          <p:nvPr/>
        </p:nvSpPr>
        <p:spPr>
          <a:xfrm>
            <a:off x="2502115" y="1518941"/>
            <a:ext cx="38387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>
                <a:solidFill>
                  <a:srgbClr val="89BA17"/>
                </a:solidFill>
                <a:latin typeface="Corbel" panose="020B0503020204020204"/>
              </a:rPr>
              <a:t>Des parcours personnalisés et co-construits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9E68550-A433-451B-8F36-F091F9F79CF2}"/>
              </a:ext>
            </a:extLst>
          </p:cNvPr>
          <p:cNvSpPr txBox="1"/>
          <p:nvPr/>
        </p:nvSpPr>
        <p:spPr>
          <a:xfrm>
            <a:off x="7992074" y="2329535"/>
            <a:ext cx="383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89BA17"/>
                </a:solidFill>
                <a:latin typeface="Corbel" panose="020B0503020204020204"/>
              </a:rPr>
              <a:t>Une intégration </a:t>
            </a:r>
          </a:p>
          <a:p>
            <a:r>
              <a:rPr lang="fr-FR" b="1">
                <a:solidFill>
                  <a:srgbClr val="89BA17"/>
                </a:solidFill>
                <a:latin typeface="Corbel" panose="020B0503020204020204"/>
              </a:rPr>
              <a:t>pour un parcours réussi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FE2B72C-873B-41CC-87C3-1107C789E64D}"/>
              </a:ext>
            </a:extLst>
          </p:cNvPr>
          <p:cNvSpPr txBox="1"/>
          <p:nvPr/>
        </p:nvSpPr>
        <p:spPr>
          <a:xfrm>
            <a:off x="8467070" y="4211770"/>
            <a:ext cx="383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89BA17"/>
                </a:solidFill>
                <a:latin typeface="Corbel" panose="020B0503020204020204"/>
              </a:rPr>
              <a:t>Un apprentissage par l’expérience </a:t>
            </a:r>
          </a:p>
          <a:p>
            <a:r>
              <a:rPr lang="fr-FR" b="1">
                <a:solidFill>
                  <a:srgbClr val="89BA17"/>
                </a:solidFill>
                <a:latin typeface="Corbel" panose="020B0503020204020204"/>
              </a:rPr>
              <a:t>et les pairs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7A80C60-AEB5-4549-B48D-3A33DE2C1C40}"/>
              </a:ext>
            </a:extLst>
          </p:cNvPr>
          <p:cNvSpPr txBox="1"/>
          <p:nvPr/>
        </p:nvSpPr>
        <p:spPr>
          <a:xfrm>
            <a:off x="7437302" y="5467868"/>
            <a:ext cx="383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89BA17"/>
                </a:solidFill>
                <a:latin typeface="Corbel" panose="020B0503020204020204"/>
              </a:rPr>
              <a:t>Une adaptation continue du parcours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310ACA2-200F-4E96-8576-62E5CAC48FD6}"/>
              </a:ext>
            </a:extLst>
          </p:cNvPr>
          <p:cNvSpPr txBox="1"/>
          <p:nvPr/>
        </p:nvSpPr>
        <p:spPr>
          <a:xfrm>
            <a:off x="1410719" y="5183427"/>
            <a:ext cx="383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89BA17"/>
                </a:solidFill>
                <a:latin typeface="Corbel" panose="020B0503020204020204"/>
              </a:rPr>
              <a:t>Une continuité d’expériences et le maintien du lien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8866CEE7-0132-4191-9C33-F8C5685A06D7}"/>
              </a:ext>
            </a:extLst>
          </p:cNvPr>
          <p:cNvSpPr txBox="1">
            <a:spLocks/>
          </p:cNvSpPr>
          <p:nvPr/>
        </p:nvSpPr>
        <p:spPr>
          <a:xfrm>
            <a:off x="112202" y="371672"/>
            <a:ext cx="722671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dirty="0"/>
              <a:t>Les 6 engagements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06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id="{8866CEE7-0132-4191-9C33-F8C5685A06D7}"/>
              </a:ext>
            </a:extLst>
          </p:cNvPr>
          <p:cNvSpPr txBox="1">
            <a:spLocks/>
          </p:cNvSpPr>
          <p:nvPr/>
        </p:nvSpPr>
        <p:spPr>
          <a:xfrm>
            <a:off x="112202" y="331032"/>
            <a:ext cx="722671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dirty="0"/>
              <a:t>Les 6 engagements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DF69524-07A0-455F-84A4-2D13900B64D7}"/>
              </a:ext>
            </a:extLst>
          </p:cNvPr>
          <p:cNvSpPr txBox="1"/>
          <p:nvPr/>
        </p:nvSpPr>
        <p:spPr>
          <a:xfrm>
            <a:off x="693920" y="2185183"/>
            <a:ext cx="768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A6B727"/>
                </a:solidFill>
                <a:latin typeface="Corbel" panose="020B0503020204020204"/>
              </a:rPr>
              <a:t>1. La même attention pour tous dès le 1</a:t>
            </a:r>
            <a:r>
              <a:rPr lang="fr-FR" sz="2800" b="1" baseline="30000" dirty="0">
                <a:solidFill>
                  <a:srgbClr val="A6B727"/>
                </a:solidFill>
                <a:latin typeface="Corbel" panose="020B0503020204020204"/>
              </a:rPr>
              <a:t>er</a:t>
            </a:r>
            <a:r>
              <a:rPr lang="fr-FR" sz="2800" b="1" dirty="0">
                <a:solidFill>
                  <a:srgbClr val="A6B727"/>
                </a:solidFill>
                <a:latin typeface="Corbel" panose="020B0503020204020204"/>
              </a:rPr>
              <a:t> contact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F6DFDCB-4F02-42EC-9FC8-80327DA69006}"/>
              </a:ext>
            </a:extLst>
          </p:cNvPr>
          <p:cNvSpPr txBox="1"/>
          <p:nvPr/>
        </p:nvSpPr>
        <p:spPr>
          <a:xfrm>
            <a:off x="1091164" y="2939102"/>
            <a:ext cx="6925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Dès leur accueil, les personnes, quelle que soit leur situation bénéficient d’une écoute, d’un  accompagnement personnalisé.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Corbel" panose="020B05030202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L’accueil est une préoccupation de tous les acteurs intervenant dans les processus d’accompagnement et de formation.</a:t>
            </a:r>
            <a:endParaRPr lang="fr-FR" sz="2400" strike="sngStrike" dirty="0">
              <a:solidFill>
                <a:srgbClr val="000000"/>
              </a:solidFill>
              <a:latin typeface="Corbel" panose="020B0503020204020204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B038DF8C-F12E-4D0A-B280-1BF3F1A57AEC}"/>
              </a:ext>
            </a:extLst>
          </p:cNvPr>
          <p:cNvGrpSpPr/>
          <p:nvPr/>
        </p:nvGrpSpPr>
        <p:grpSpPr>
          <a:xfrm>
            <a:off x="8997240" y="2708403"/>
            <a:ext cx="2500840" cy="2546509"/>
            <a:chOff x="9442174" y="2671534"/>
            <a:chExt cx="2500840" cy="2546509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9316F133-808E-4926-AD43-D42C0D64669E}"/>
                </a:ext>
              </a:extLst>
            </p:cNvPr>
            <p:cNvSpPr/>
            <p:nvPr/>
          </p:nvSpPr>
          <p:spPr>
            <a:xfrm>
              <a:off x="9442174" y="2671534"/>
              <a:ext cx="2500840" cy="2546509"/>
            </a:xfrm>
            <a:prstGeom prst="ellipse">
              <a:avLst/>
            </a:prstGeom>
            <a:solidFill>
              <a:srgbClr val="D7D447"/>
            </a:solidFill>
            <a:ln>
              <a:noFill/>
            </a:ln>
            <a:effectLst/>
          </p:spPr>
        </p:sp>
        <p:sp>
          <p:nvSpPr>
            <p:cNvPr id="48" name="Rectangle 47" descr="Poignée de main avec un remplissage uni">
              <a:extLst>
                <a:ext uri="{FF2B5EF4-FFF2-40B4-BE49-F238E27FC236}">
                  <a16:creationId xmlns:a16="http://schemas.microsoft.com/office/drawing/2014/main" id="{6F54BB8D-05CB-422B-B78C-41D85F20CF14}"/>
                </a:ext>
              </a:extLst>
            </p:cNvPr>
            <p:cNvSpPr/>
            <p:nvPr/>
          </p:nvSpPr>
          <p:spPr>
            <a:xfrm>
              <a:off x="9959008" y="3230217"/>
              <a:ext cx="1457791" cy="1582721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noFill/>
              <a:prstDash val="solid"/>
            </a:ln>
            <a:effectLst/>
          </p:spPr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48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id="{8866CEE7-0132-4191-9C33-F8C5685A06D7}"/>
              </a:ext>
            </a:extLst>
          </p:cNvPr>
          <p:cNvSpPr txBox="1">
            <a:spLocks/>
          </p:cNvSpPr>
          <p:nvPr/>
        </p:nvSpPr>
        <p:spPr>
          <a:xfrm>
            <a:off x="112202" y="371672"/>
            <a:ext cx="722671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dirty="0"/>
              <a:t>Les 6 engagements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AD16B52-C39C-419A-8318-C38601811C46}"/>
              </a:ext>
            </a:extLst>
          </p:cNvPr>
          <p:cNvSpPr txBox="1"/>
          <p:nvPr/>
        </p:nvSpPr>
        <p:spPr>
          <a:xfrm>
            <a:off x="430658" y="1592956"/>
            <a:ext cx="739254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A6B727"/>
                </a:solidFill>
                <a:latin typeface="Corbel" panose="020B0503020204020204"/>
              </a:rPr>
              <a:t>2. Des parcours personnalisés et co-construits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F01A969-16A9-42C5-AC7C-EB2F197C064F}"/>
              </a:ext>
            </a:extLst>
          </p:cNvPr>
          <p:cNvSpPr txBox="1"/>
          <p:nvPr/>
        </p:nvSpPr>
        <p:spPr>
          <a:xfrm>
            <a:off x="693920" y="2257474"/>
            <a:ext cx="8339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Dès le démarrage, chaque personne participe à l’élaboration de son parcours  avec l’appui des professionnels compétents. Le positionnement et la co-construction sont partagés avec l’ensemble des acteurs.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Corbel" panose="020B05030202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Le positionnement permet de prendre en compte ses priorités, ses besoins et les modalités pédagogiques les plus adaptées pour renforcer son engagement.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Corbel" panose="020B05030202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Cette co-construction donne lieu à une préconisation de parcours formalisée et tracée.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7AD7DEB-39AE-4618-9832-C4254F290202}"/>
              </a:ext>
            </a:extLst>
          </p:cNvPr>
          <p:cNvGrpSpPr/>
          <p:nvPr/>
        </p:nvGrpSpPr>
        <p:grpSpPr>
          <a:xfrm>
            <a:off x="9442174" y="2671534"/>
            <a:ext cx="2500840" cy="2546509"/>
            <a:chOff x="9442174" y="2671534"/>
            <a:chExt cx="2500840" cy="2546509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784F7FDE-7B51-4C8F-9A46-47C1220884ED}"/>
                </a:ext>
              </a:extLst>
            </p:cNvPr>
            <p:cNvSpPr/>
            <p:nvPr/>
          </p:nvSpPr>
          <p:spPr>
            <a:xfrm>
              <a:off x="9442174" y="2671534"/>
              <a:ext cx="2500840" cy="2546509"/>
            </a:xfrm>
            <a:prstGeom prst="ellipse">
              <a:avLst/>
            </a:prstGeom>
            <a:solidFill>
              <a:srgbClr val="D7D447"/>
            </a:solidFill>
            <a:ln>
              <a:noFill/>
            </a:ln>
            <a:effectLst/>
          </p:spPr>
        </p:sp>
        <p:sp>
          <p:nvSpPr>
            <p:cNvPr id="45" name="Rectangle 44" descr="Poignée de main avec un remplissage uni">
              <a:extLst>
                <a:ext uri="{FF2B5EF4-FFF2-40B4-BE49-F238E27FC236}">
                  <a16:creationId xmlns:a16="http://schemas.microsoft.com/office/drawing/2014/main" id="{5010C11A-EED5-4F41-8136-0A799F662237}"/>
                </a:ext>
              </a:extLst>
            </p:cNvPr>
            <p:cNvSpPr/>
            <p:nvPr/>
          </p:nvSpPr>
          <p:spPr>
            <a:xfrm>
              <a:off x="9959008" y="3230217"/>
              <a:ext cx="1457791" cy="1582721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noFill/>
              <a:prstDash val="solid"/>
            </a:ln>
            <a:effectLst/>
          </p:spPr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590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id="{8866CEE7-0132-4191-9C33-F8C5685A06D7}"/>
              </a:ext>
            </a:extLst>
          </p:cNvPr>
          <p:cNvSpPr txBox="1">
            <a:spLocks/>
          </p:cNvSpPr>
          <p:nvPr/>
        </p:nvSpPr>
        <p:spPr>
          <a:xfrm>
            <a:off x="112202" y="371672"/>
            <a:ext cx="722671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dirty="0"/>
              <a:t>Les 6 engagements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5A02DC9-608B-4959-B6CB-7360C4284851}"/>
              </a:ext>
            </a:extLst>
          </p:cNvPr>
          <p:cNvSpPr txBox="1"/>
          <p:nvPr/>
        </p:nvSpPr>
        <p:spPr>
          <a:xfrm>
            <a:off x="647958" y="1616919"/>
            <a:ext cx="687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A6B727"/>
                </a:solidFill>
                <a:latin typeface="Corbel" panose="020B0503020204020204"/>
              </a:rPr>
              <a:t>3. Une intégration pour un parcours réussi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4068478-DCC6-439E-8726-F566DFD9EAE1}"/>
              </a:ext>
            </a:extLst>
          </p:cNvPr>
          <p:cNvSpPr txBox="1"/>
          <p:nvPr/>
        </p:nvSpPr>
        <p:spPr>
          <a:xfrm>
            <a:off x="946641" y="2377336"/>
            <a:ext cx="80142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Au démarrage du parcours, une période d’intégration est mise en place en vue de faciliter l’appropriation de son environnement de travail et de participer à un collectif.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000000"/>
              </a:solidFill>
              <a:latin typeface="Corbel" panose="020B0503020204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Les objectifs et le programme de ces périodes d’intégration sont adaptés aux besoins des personnes. Ils peuvent être orientés autour de thèmes tels que : </a:t>
            </a:r>
            <a:r>
              <a:rPr lang="fr-FR" sz="2400" dirty="0">
                <a:solidFill>
                  <a:srgbClr val="FF0000"/>
                </a:solidFill>
                <a:latin typeface="Corbel" panose="020B0503020204020204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apprendre à apprendre,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se situer dans son parcours,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intégrer une communauté d’apprenant.</a:t>
            </a:r>
            <a:endParaRPr lang="fr-FR" sz="2400" strike="sngStrike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45" name="Rectangle 44" descr="Poignée de main avec un remplissage uni">
            <a:extLst>
              <a:ext uri="{FF2B5EF4-FFF2-40B4-BE49-F238E27FC236}">
                <a16:creationId xmlns:a16="http://schemas.microsoft.com/office/drawing/2014/main" id="{5010C11A-EED5-4F41-8136-0A799F662237}"/>
              </a:ext>
            </a:extLst>
          </p:cNvPr>
          <p:cNvSpPr/>
          <p:nvPr/>
        </p:nvSpPr>
        <p:spPr>
          <a:xfrm>
            <a:off x="9363073" y="3619763"/>
            <a:ext cx="1082812" cy="10828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EC3EA05-5273-401E-A221-90C9C96340FD}"/>
              </a:ext>
            </a:extLst>
          </p:cNvPr>
          <p:cNvGrpSpPr/>
          <p:nvPr/>
        </p:nvGrpSpPr>
        <p:grpSpPr>
          <a:xfrm>
            <a:off x="9195465" y="2887914"/>
            <a:ext cx="2500840" cy="2546509"/>
            <a:chOff x="9442174" y="2671534"/>
            <a:chExt cx="2500840" cy="2546509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9E42CEF-6276-4596-BF19-D7D59CFBECC2}"/>
                </a:ext>
              </a:extLst>
            </p:cNvPr>
            <p:cNvSpPr/>
            <p:nvPr/>
          </p:nvSpPr>
          <p:spPr>
            <a:xfrm>
              <a:off x="9442174" y="2671534"/>
              <a:ext cx="2500840" cy="2546509"/>
            </a:xfrm>
            <a:prstGeom prst="ellipse">
              <a:avLst/>
            </a:prstGeom>
            <a:solidFill>
              <a:srgbClr val="D7D447"/>
            </a:solidFill>
            <a:ln>
              <a:noFill/>
            </a:ln>
            <a:effectLst/>
          </p:spPr>
        </p:sp>
        <p:sp>
          <p:nvSpPr>
            <p:cNvPr id="13" name="Rectangle 12" descr="Poignée de main avec un remplissage uni">
              <a:extLst>
                <a:ext uri="{FF2B5EF4-FFF2-40B4-BE49-F238E27FC236}">
                  <a16:creationId xmlns:a16="http://schemas.microsoft.com/office/drawing/2014/main" id="{E53A37FC-642E-4726-AB6F-B39B6FB541BB}"/>
                </a:ext>
              </a:extLst>
            </p:cNvPr>
            <p:cNvSpPr/>
            <p:nvPr/>
          </p:nvSpPr>
          <p:spPr>
            <a:xfrm>
              <a:off x="9959008" y="3230217"/>
              <a:ext cx="1457791" cy="1582721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noFill/>
              <a:prstDash val="solid"/>
            </a:ln>
            <a:effectLst/>
          </p:spPr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69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B7AABB5-FA74-42DD-8CF9-5D0D7D38A175}"/>
              </a:ext>
            </a:extLst>
          </p:cNvPr>
          <p:cNvSpPr txBox="1"/>
          <p:nvPr/>
        </p:nvSpPr>
        <p:spPr>
          <a:xfrm>
            <a:off x="588651" y="1738234"/>
            <a:ext cx="756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A6B727"/>
                </a:solidFill>
                <a:latin typeface="Corbel" panose="020B0503020204020204"/>
              </a:rPr>
              <a:t>4. Un apprentissage par l’expérience et les pairs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3CB0FE-3626-4FB6-AD44-3BBA9DB199C3}"/>
              </a:ext>
            </a:extLst>
          </p:cNvPr>
          <p:cNvSpPr txBox="1"/>
          <p:nvPr/>
        </p:nvSpPr>
        <p:spPr>
          <a:xfrm>
            <a:off x="490508" y="2378647"/>
            <a:ext cx="8593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Les modalités pédagogiques et d’accompagnement choisies permettent le droit à l’erreur et facilitent l’agir en situation et la réflexivité.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Corbel" panose="020B05030202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Les multimodalités pédagogiques favorisent le développement du pouvoir d’apprendre et du pouvoir d’agir.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Corbel" panose="020B05030202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Cette autonomie est développée tout en prenant en compte le collectif d’apprentissage.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7D4734D-7BE7-4D97-A9F2-93C50A4D7F45}"/>
              </a:ext>
            </a:extLst>
          </p:cNvPr>
          <p:cNvSpPr txBox="1">
            <a:spLocks/>
          </p:cNvSpPr>
          <p:nvPr/>
        </p:nvSpPr>
        <p:spPr>
          <a:xfrm>
            <a:off x="112202" y="371672"/>
            <a:ext cx="722671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dirty="0"/>
              <a:t>Les 6 engagements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652D819-2884-4BD1-9CE2-6479A655FF8A}"/>
              </a:ext>
            </a:extLst>
          </p:cNvPr>
          <p:cNvGrpSpPr/>
          <p:nvPr/>
        </p:nvGrpSpPr>
        <p:grpSpPr>
          <a:xfrm>
            <a:off x="9195465" y="2887914"/>
            <a:ext cx="2500840" cy="2546509"/>
            <a:chOff x="9442174" y="2671534"/>
            <a:chExt cx="2500840" cy="2546509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9E80184-4F4A-4FF1-B960-16A297D4F602}"/>
                </a:ext>
              </a:extLst>
            </p:cNvPr>
            <p:cNvSpPr/>
            <p:nvPr/>
          </p:nvSpPr>
          <p:spPr>
            <a:xfrm>
              <a:off x="9442174" y="2671534"/>
              <a:ext cx="2500840" cy="2546509"/>
            </a:xfrm>
            <a:prstGeom prst="ellipse">
              <a:avLst/>
            </a:prstGeom>
            <a:solidFill>
              <a:srgbClr val="D7D447"/>
            </a:solidFill>
            <a:ln>
              <a:noFill/>
            </a:ln>
            <a:effectLst/>
          </p:spPr>
        </p:sp>
        <p:sp>
          <p:nvSpPr>
            <p:cNvPr id="7" name="Rectangle 6" descr="Poignée de main avec un remplissage uni">
              <a:extLst>
                <a:ext uri="{FF2B5EF4-FFF2-40B4-BE49-F238E27FC236}">
                  <a16:creationId xmlns:a16="http://schemas.microsoft.com/office/drawing/2014/main" id="{9C61BE51-C773-4B63-B4BE-ACBDD2B63C6B}"/>
                </a:ext>
              </a:extLst>
            </p:cNvPr>
            <p:cNvSpPr/>
            <p:nvPr/>
          </p:nvSpPr>
          <p:spPr>
            <a:xfrm>
              <a:off x="9959008" y="3230217"/>
              <a:ext cx="1457791" cy="1582721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noFill/>
              <a:prstDash val="solid"/>
            </a:ln>
            <a:effectLst/>
          </p:spPr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9397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7D4734D-7BE7-4D97-A9F2-93C50A4D7F45}"/>
              </a:ext>
            </a:extLst>
          </p:cNvPr>
          <p:cNvSpPr txBox="1">
            <a:spLocks/>
          </p:cNvSpPr>
          <p:nvPr/>
        </p:nvSpPr>
        <p:spPr>
          <a:xfrm>
            <a:off x="112202" y="371672"/>
            <a:ext cx="722671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dirty="0"/>
              <a:t>Les 6 engagements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652D819-2884-4BD1-9CE2-6479A655FF8A}"/>
              </a:ext>
            </a:extLst>
          </p:cNvPr>
          <p:cNvGrpSpPr/>
          <p:nvPr/>
        </p:nvGrpSpPr>
        <p:grpSpPr>
          <a:xfrm>
            <a:off x="9195465" y="2887914"/>
            <a:ext cx="2500840" cy="2546509"/>
            <a:chOff x="9442174" y="2671534"/>
            <a:chExt cx="2500840" cy="2546509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9E80184-4F4A-4FF1-B960-16A297D4F602}"/>
                </a:ext>
              </a:extLst>
            </p:cNvPr>
            <p:cNvSpPr/>
            <p:nvPr/>
          </p:nvSpPr>
          <p:spPr>
            <a:xfrm>
              <a:off x="9442174" y="2671534"/>
              <a:ext cx="2500840" cy="2546509"/>
            </a:xfrm>
            <a:prstGeom prst="ellipse">
              <a:avLst/>
            </a:prstGeom>
            <a:solidFill>
              <a:srgbClr val="D7D447"/>
            </a:solidFill>
            <a:ln>
              <a:noFill/>
            </a:ln>
            <a:effectLst/>
          </p:spPr>
        </p:sp>
        <p:sp>
          <p:nvSpPr>
            <p:cNvPr id="7" name="Rectangle 6" descr="Poignée de main avec un remplissage uni">
              <a:extLst>
                <a:ext uri="{FF2B5EF4-FFF2-40B4-BE49-F238E27FC236}">
                  <a16:creationId xmlns:a16="http://schemas.microsoft.com/office/drawing/2014/main" id="{9C61BE51-C773-4B63-B4BE-ACBDD2B63C6B}"/>
                </a:ext>
              </a:extLst>
            </p:cNvPr>
            <p:cNvSpPr/>
            <p:nvPr/>
          </p:nvSpPr>
          <p:spPr>
            <a:xfrm>
              <a:off x="9959008" y="3230217"/>
              <a:ext cx="1457791" cy="1582721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noFill/>
              <a:prstDash val="solid"/>
            </a:ln>
            <a:effectLst/>
          </p:spPr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0DB3665A-EAF5-4511-9BA1-24A7F6E99940}"/>
              </a:ext>
            </a:extLst>
          </p:cNvPr>
          <p:cNvSpPr txBox="1"/>
          <p:nvPr/>
        </p:nvSpPr>
        <p:spPr>
          <a:xfrm>
            <a:off x="495694" y="1815080"/>
            <a:ext cx="65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A6B727"/>
                </a:solidFill>
                <a:latin typeface="Corbel" panose="020B0503020204020204"/>
              </a:rPr>
              <a:t>5. Une adaptation continue du parcours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AB41D5-43AA-4094-94B5-1CAAC5DC48F1}"/>
              </a:ext>
            </a:extLst>
          </p:cNvPr>
          <p:cNvSpPr txBox="1"/>
          <p:nvPr/>
        </p:nvSpPr>
        <p:spPr>
          <a:xfrm>
            <a:off x="495694" y="2755349"/>
            <a:ext cx="7841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Les parcours proposés évoluent, si nécessaire, au cours de leur mise en œuvre aussi bien pour des raisons professionnelles que personnelles.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Corbel" panose="020B05030202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Chaque personne  peut bénéficier de bilans d’étapes en vue d’adapter son parcours à ses besoins</a:t>
            </a:r>
            <a:r>
              <a:rPr lang="fr-FR" sz="1400" dirty="0">
                <a:solidFill>
                  <a:srgbClr val="000000"/>
                </a:solidFill>
                <a:latin typeface="Corbel" panose="020B0503020204020204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699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7D4734D-7BE7-4D97-A9F2-93C50A4D7F45}"/>
              </a:ext>
            </a:extLst>
          </p:cNvPr>
          <p:cNvSpPr txBox="1">
            <a:spLocks/>
          </p:cNvSpPr>
          <p:nvPr/>
        </p:nvSpPr>
        <p:spPr>
          <a:xfrm>
            <a:off x="112202" y="371672"/>
            <a:ext cx="722671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dirty="0"/>
              <a:t>Les 6 engagements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652D819-2884-4BD1-9CE2-6479A655FF8A}"/>
              </a:ext>
            </a:extLst>
          </p:cNvPr>
          <p:cNvGrpSpPr/>
          <p:nvPr/>
        </p:nvGrpSpPr>
        <p:grpSpPr>
          <a:xfrm>
            <a:off x="9195465" y="2887914"/>
            <a:ext cx="2500840" cy="2546509"/>
            <a:chOff x="9442174" y="2671534"/>
            <a:chExt cx="2500840" cy="2546509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9E80184-4F4A-4FF1-B960-16A297D4F602}"/>
                </a:ext>
              </a:extLst>
            </p:cNvPr>
            <p:cNvSpPr/>
            <p:nvPr/>
          </p:nvSpPr>
          <p:spPr>
            <a:xfrm>
              <a:off x="9442174" y="2671534"/>
              <a:ext cx="2500840" cy="2546509"/>
            </a:xfrm>
            <a:prstGeom prst="ellipse">
              <a:avLst/>
            </a:prstGeom>
            <a:solidFill>
              <a:srgbClr val="D7D447"/>
            </a:solidFill>
            <a:ln>
              <a:noFill/>
            </a:ln>
            <a:effectLst/>
          </p:spPr>
        </p:sp>
        <p:sp>
          <p:nvSpPr>
            <p:cNvPr id="7" name="Rectangle 6" descr="Poignée de main avec un remplissage uni">
              <a:extLst>
                <a:ext uri="{FF2B5EF4-FFF2-40B4-BE49-F238E27FC236}">
                  <a16:creationId xmlns:a16="http://schemas.microsoft.com/office/drawing/2014/main" id="{9C61BE51-C773-4B63-B4BE-ACBDD2B63C6B}"/>
                </a:ext>
              </a:extLst>
            </p:cNvPr>
            <p:cNvSpPr/>
            <p:nvPr/>
          </p:nvSpPr>
          <p:spPr>
            <a:xfrm>
              <a:off x="9959008" y="3230217"/>
              <a:ext cx="1457791" cy="1582721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noFill/>
              <a:prstDash val="solid"/>
            </a:ln>
            <a:effectLst/>
          </p:spPr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B079AC3-03A5-4A9A-9A68-26CA4748A908}"/>
              </a:ext>
            </a:extLst>
          </p:cNvPr>
          <p:cNvSpPr txBox="1"/>
          <p:nvPr/>
        </p:nvSpPr>
        <p:spPr>
          <a:xfrm>
            <a:off x="736569" y="1888646"/>
            <a:ext cx="845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A6B727"/>
                </a:solidFill>
                <a:latin typeface="Corbel" panose="020B0503020204020204"/>
              </a:rPr>
              <a:t>6. Une continuité d’expériences et le maintien du lien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F05826-0527-48F1-AA0A-ADEE5D558048}"/>
              </a:ext>
            </a:extLst>
          </p:cNvPr>
          <p:cNvSpPr txBox="1"/>
          <p:nvPr/>
        </p:nvSpPr>
        <p:spPr>
          <a:xfrm>
            <a:off x="896998" y="2487704"/>
            <a:ext cx="8197306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  <a:ea typeface="+mn-lt"/>
                <a:cs typeface="+mn-lt"/>
              </a:rPr>
              <a:t>Les liens professionnels établis au cours du parcours sont maintenus et valorisés au sein des communautés professionnelles de l’Afpa  : tuteur, mentor, jury…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  <a:ea typeface="+mn-lt"/>
                <a:cs typeface="+mn-lt"/>
              </a:rPr>
              <a:t>Les capacités d’</a:t>
            </a:r>
            <a:r>
              <a:rPr lang="fr-FR" sz="2400" dirty="0" err="1">
                <a:solidFill>
                  <a:srgbClr val="000000"/>
                </a:solidFill>
                <a:latin typeface="Corbel" panose="020B0503020204020204"/>
                <a:ea typeface="+mn-lt"/>
                <a:cs typeface="+mn-lt"/>
              </a:rPr>
              <a:t>apprenance</a:t>
            </a:r>
            <a:r>
              <a:rPr lang="fr-FR" sz="2400" dirty="0">
                <a:solidFill>
                  <a:srgbClr val="000000"/>
                </a:solidFill>
                <a:latin typeface="Corbel" panose="020B0503020204020204"/>
                <a:ea typeface="+mn-lt"/>
                <a:cs typeface="+mn-lt"/>
              </a:rPr>
              <a:t> développées au cours du parcours permettent de continuer à apprendre après le parcours.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  <a:ea typeface="+mn-lt"/>
                <a:cs typeface="+mn-lt"/>
              </a:rPr>
              <a:t>La trajectoire collective développée pendant le parcours stimule et nourrit la professionnalisation de tous les acteurs : pairs, apprenants, équipes pédagogiques.</a:t>
            </a:r>
          </a:p>
          <a:p>
            <a:endParaRPr lang="fr-FR" dirty="0">
              <a:solidFill>
                <a:srgbClr val="000000"/>
              </a:solidFill>
              <a:latin typeface="Corbel" panose="020B0503020204020204"/>
            </a:endParaRPr>
          </a:p>
          <a:p>
            <a:endParaRPr lang="fr-FR" sz="1400" dirty="0">
              <a:solidFill>
                <a:srgbClr val="000000"/>
              </a:solidFill>
              <a:latin typeface="Corbel" panose="020B0503020204020204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790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7D4734D-7BE7-4D97-A9F2-93C50A4D7F45}"/>
              </a:ext>
            </a:extLst>
          </p:cNvPr>
          <p:cNvSpPr txBox="1">
            <a:spLocks/>
          </p:cNvSpPr>
          <p:nvPr/>
        </p:nvSpPr>
        <p:spPr>
          <a:xfrm>
            <a:off x="112202" y="371672"/>
            <a:ext cx="722671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dirty="0"/>
              <a:t>Les clés de la réussite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83E06A1-075E-4A25-8DF6-1C5E9A84F3C8}"/>
              </a:ext>
            </a:extLst>
          </p:cNvPr>
          <p:cNvSpPr txBox="1"/>
          <p:nvPr/>
        </p:nvSpPr>
        <p:spPr>
          <a:xfrm>
            <a:off x="2836847" y="1783367"/>
            <a:ext cx="53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F5327"/>
                </a:solidFill>
                <a:latin typeface="Corbel" panose="020B0503020204020204"/>
              </a:rPr>
              <a:t>1. Une Ingénierie agile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30FF205-E302-4E68-9B22-E85E05BEAF5D}"/>
              </a:ext>
            </a:extLst>
          </p:cNvPr>
          <p:cNvGrpSpPr/>
          <p:nvPr/>
        </p:nvGrpSpPr>
        <p:grpSpPr>
          <a:xfrm>
            <a:off x="538280" y="2238805"/>
            <a:ext cx="2458431" cy="2383505"/>
            <a:chOff x="538280" y="2238805"/>
            <a:chExt cx="2458431" cy="2383505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B4D4125-5B29-4389-9B5B-A21F5A2D7823}"/>
                </a:ext>
              </a:extLst>
            </p:cNvPr>
            <p:cNvSpPr/>
            <p:nvPr/>
          </p:nvSpPr>
          <p:spPr>
            <a:xfrm>
              <a:off x="538280" y="2238805"/>
              <a:ext cx="2458431" cy="2383505"/>
            </a:xfrm>
            <a:prstGeom prst="ellipse">
              <a:avLst/>
            </a:prstGeom>
            <a:solidFill>
              <a:srgbClr val="DF5327"/>
            </a:solidFill>
            <a:ln>
              <a:noFill/>
            </a:ln>
            <a:effectLst/>
          </p:spPr>
        </p:sp>
        <p:sp>
          <p:nvSpPr>
            <p:cNvPr id="22" name="Rectangle 21" descr="Clé">
              <a:extLst>
                <a:ext uri="{FF2B5EF4-FFF2-40B4-BE49-F238E27FC236}">
                  <a16:creationId xmlns:a16="http://schemas.microsoft.com/office/drawing/2014/main" id="{9028A2A0-32C3-4C6D-878C-6CE74634E90A}"/>
                </a:ext>
              </a:extLst>
            </p:cNvPr>
            <p:cNvSpPr/>
            <p:nvPr/>
          </p:nvSpPr>
          <p:spPr>
            <a:xfrm>
              <a:off x="886264" y="2638164"/>
              <a:ext cx="1749325" cy="159451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w="19050" cap="flat" cmpd="sng" algn="ctr">
              <a:noFill/>
              <a:prstDash val="solid"/>
            </a:ln>
            <a:effectLst/>
          </p:spPr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B07F5EA3-460D-4CCE-8AA3-6B1D3BA6BEDE}"/>
              </a:ext>
            </a:extLst>
          </p:cNvPr>
          <p:cNvSpPr txBox="1"/>
          <p:nvPr/>
        </p:nvSpPr>
        <p:spPr>
          <a:xfrm>
            <a:off x="2836847" y="2339849"/>
            <a:ext cx="80001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L’offre de service d’accompagnement et de formation est conçue de façon modulaire et modulable afin de proposer des parcours adaptés à chaque situation.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Corbel" panose="020B0503020204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Elle est le produit d’un ingénierie agile qui tient compte des attentes des entreprises et des territoires.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Corbel" panose="020B0503020204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Elle repose sur des modalités pédagogiques variées : formation en situation de travail, digital learning et présentiel.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25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C6236-5472-4BE1-B70A-A8E2883F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413" y="1813749"/>
            <a:ext cx="6498485" cy="801631"/>
          </a:xfrm>
        </p:spPr>
        <p:txBody>
          <a:bodyPr/>
          <a:lstStyle/>
          <a:p>
            <a:pPr>
              <a:tabLst>
                <a:tab pos="1532890" algn="l"/>
              </a:tabLst>
            </a:pPr>
            <a:r>
              <a:rPr lang="fr-FR" b="1" kern="150" dirty="0">
                <a:effectLst/>
                <a:ea typeface="SimSun, 宋体"/>
                <a:cs typeface="Arial" panose="020B0604020202020204" pitchFamily="34" charset="0"/>
              </a:rPr>
              <a:t>Accompagner &amp; Former </a:t>
            </a:r>
            <a:endParaRPr lang="fr-FR" kern="150" dirty="0">
              <a:effectLst/>
              <a:ea typeface="SimSun, ??"/>
              <a:cs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721A3F-4F24-4C83-810A-BD587FAE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664" y="3429000"/>
            <a:ext cx="5808857" cy="661219"/>
          </a:xfrm>
        </p:spPr>
        <p:txBody>
          <a:bodyPr>
            <a:normAutofit/>
          </a:bodyPr>
          <a:lstStyle/>
          <a:p>
            <a:pPr algn="r"/>
            <a:r>
              <a:rPr lang="fr-FR" sz="1600" b="1" kern="150" dirty="0">
                <a:effectLst/>
                <a:latin typeface="Arial" panose="020B0604020202020204" pitchFamily="34" charset="0"/>
                <a:ea typeface="SimSun, 宋体"/>
                <a:cs typeface="Arial" panose="020B0604020202020204" pitchFamily="34" charset="0"/>
              </a:rPr>
              <a:t>Présentation institutionnelle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8128F6-3600-4932-BF66-365BF4E330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36</a:t>
            </a:r>
            <a:r>
              <a:rPr lang="fr-FR" baseline="30000" dirty="0"/>
              <a:t>ème</a:t>
            </a:r>
            <a:r>
              <a:rPr lang="fr-FR" dirty="0"/>
              <a:t>  Forum AGORES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842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7D4734D-7BE7-4D97-A9F2-93C50A4D7F45}"/>
              </a:ext>
            </a:extLst>
          </p:cNvPr>
          <p:cNvSpPr txBox="1">
            <a:spLocks/>
          </p:cNvSpPr>
          <p:nvPr/>
        </p:nvSpPr>
        <p:spPr>
          <a:xfrm>
            <a:off x="112202" y="371672"/>
            <a:ext cx="722671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r-FR" dirty="0"/>
              <a:t>Les clés de la réussite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02791C9-D2C7-4EE2-A4B4-2614FF4651D7}"/>
              </a:ext>
            </a:extLst>
          </p:cNvPr>
          <p:cNvSpPr txBox="1"/>
          <p:nvPr/>
        </p:nvSpPr>
        <p:spPr>
          <a:xfrm>
            <a:off x="739668" y="2429478"/>
            <a:ext cx="6810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F5327"/>
                </a:solidFill>
                <a:latin typeface="Corbel" panose="020B0503020204020204"/>
              </a:rPr>
              <a:t>2. Une organisation apprenante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30FF205-E302-4E68-9B22-E85E05BEAF5D}"/>
              </a:ext>
            </a:extLst>
          </p:cNvPr>
          <p:cNvGrpSpPr/>
          <p:nvPr/>
        </p:nvGrpSpPr>
        <p:grpSpPr>
          <a:xfrm>
            <a:off x="8467890" y="3526831"/>
            <a:ext cx="2458431" cy="2383505"/>
            <a:chOff x="538280" y="2238805"/>
            <a:chExt cx="2458431" cy="2383505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B4D4125-5B29-4389-9B5B-A21F5A2D7823}"/>
                </a:ext>
              </a:extLst>
            </p:cNvPr>
            <p:cNvSpPr/>
            <p:nvPr/>
          </p:nvSpPr>
          <p:spPr>
            <a:xfrm>
              <a:off x="538280" y="2238805"/>
              <a:ext cx="2458431" cy="2383505"/>
            </a:xfrm>
            <a:prstGeom prst="ellipse">
              <a:avLst/>
            </a:prstGeom>
            <a:solidFill>
              <a:srgbClr val="DF5327"/>
            </a:solidFill>
            <a:ln>
              <a:noFill/>
            </a:ln>
            <a:effectLst/>
          </p:spPr>
        </p:sp>
        <p:sp>
          <p:nvSpPr>
            <p:cNvPr id="22" name="Rectangle 21" descr="Clé">
              <a:extLst>
                <a:ext uri="{FF2B5EF4-FFF2-40B4-BE49-F238E27FC236}">
                  <a16:creationId xmlns:a16="http://schemas.microsoft.com/office/drawing/2014/main" id="{9028A2A0-32C3-4C6D-878C-6CE74634E90A}"/>
                </a:ext>
              </a:extLst>
            </p:cNvPr>
            <p:cNvSpPr/>
            <p:nvPr/>
          </p:nvSpPr>
          <p:spPr>
            <a:xfrm>
              <a:off x="886264" y="2638164"/>
              <a:ext cx="1749325" cy="159451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w="19050" cap="flat" cmpd="sng" algn="ctr">
              <a:noFill/>
              <a:prstDash val="solid"/>
            </a:ln>
            <a:effectLst/>
          </p:spPr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53FCBF75-67DF-42D4-9AFE-CDFB5EDD80FB}"/>
              </a:ext>
            </a:extLst>
          </p:cNvPr>
          <p:cNvSpPr txBox="1"/>
          <p:nvPr/>
        </p:nvSpPr>
        <p:spPr>
          <a:xfrm>
            <a:off x="321281" y="3327710"/>
            <a:ext cx="7913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dirty="0">
                <a:solidFill>
                  <a:srgbClr val="000000"/>
                </a:solidFill>
                <a:latin typeface="Corbel" panose="020B0503020204020204"/>
              </a:rPr>
              <a:t>Grâce à son organisation apprenante, l’AFPA développe en continu les compétences de ses professionnels de l’accompagnement et de la pédagogie.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21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DA2856B-4AA8-414B-A040-713E23212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04" y="809532"/>
            <a:ext cx="3766935" cy="5646073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D9EC646-FBEB-471E-82EF-FE41883A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Le saviez-vous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7856C93-136F-4A65-A7F5-7F3AD6D400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016485" y="2210363"/>
            <a:ext cx="4420217" cy="3305636"/>
          </a:xfr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6E17BFD-49D2-41B3-BF8B-158F3DCCA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825" y="1703441"/>
            <a:ext cx="3150350" cy="431948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98C0C0F-8E4B-4A64-9880-1B699B8BC6AE}"/>
              </a:ext>
            </a:extLst>
          </p:cNvPr>
          <p:cNvSpPr txBox="1"/>
          <p:nvPr/>
        </p:nvSpPr>
        <p:spPr>
          <a:xfrm>
            <a:off x="3952576" y="490127"/>
            <a:ext cx="825901" cy="78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70B8093-F418-420A-86EA-E3C26FDA3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1412" y="2446337"/>
            <a:ext cx="1619442" cy="152727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574755F-9CFB-4681-A862-6ADA17357B67}"/>
              </a:ext>
            </a:extLst>
          </p:cNvPr>
          <p:cNvSpPr txBox="1"/>
          <p:nvPr/>
        </p:nvSpPr>
        <p:spPr>
          <a:xfrm>
            <a:off x="8133053" y="4194891"/>
            <a:ext cx="3636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3600" b="1" cap="sm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actif sur 8 a été formé </a:t>
            </a:r>
          </a:p>
          <a:p>
            <a:pPr algn="ctr"/>
            <a:r>
              <a:rPr lang="fr-FR" sz="3600" b="1" cap="sm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l’AFPA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6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38200" y="387876"/>
            <a:ext cx="5887065" cy="1357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fr-FR" sz="4000" dirty="0">
                <a:latin typeface="+mn-lt"/>
              </a:rPr>
            </a:br>
            <a:r>
              <a:rPr lang="fr-FR" sz="3800" dirty="0">
                <a:solidFill>
                  <a:srgbClr val="89BA17"/>
                </a:solidFill>
                <a:latin typeface="Arial"/>
                <a:cs typeface="Arial"/>
              </a:rPr>
              <a:t>L’Afpa, centre de référence national de </a:t>
            </a:r>
          </a:p>
          <a:p>
            <a:pPr algn="l"/>
            <a:r>
              <a:rPr lang="fr-FR" sz="3800" dirty="0">
                <a:solidFill>
                  <a:srgbClr val="89BA17"/>
                </a:solidFill>
                <a:latin typeface="Arial"/>
                <a:cs typeface="Arial"/>
              </a:rPr>
              <a:t>l’ingénierie de certification</a:t>
            </a: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838200" y="2170545"/>
            <a:ext cx="4359564" cy="4045910"/>
          </a:xfrm>
          <a:solidFill>
            <a:schemeClr val="bg2"/>
          </a:solidFill>
        </p:spPr>
        <p:txBody>
          <a:bodyPr anchor="ctr" anchorCtr="1">
            <a:noAutofit/>
          </a:bodyPr>
          <a:lstStyle/>
          <a:p>
            <a:pPr algn="l"/>
            <a:r>
              <a:rPr lang="fr-FR" sz="1800" dirty="0"/>
              <a:t>L’Afpa possède </a:t>
            </a:r>
            <a:br>
              <a:rPr lang="fr-FR" sz="1800" dirty="0"/>
            </a:br>
            <a:br>
              <a:rPr lang="fr-FR" sz="1800" dirty="0"/>
            </a:br>
            <a:r>
              <a:rPr lang="fr-FR" sz="1800" b="1" dirty="0">
                <a:sym typeface="Wingdings" panose="05000000000000000000" pitchFamily="2" charset="2"/>
              </a:rPr>
              <a:t> </a:t>
            </a:r>
            <a:r>
              <a:rPr lang="fr-FR" sz="1800" dirty="0"/>
              <a:t>une </a:t>
            </a:r>
            <a:r>
              <a:rPr lang="fr-FR" sz="1800" b="1" dirty="0"/>
              <a:t>ingénierie pédagogique </a:t>
            </a:r>
            <a:r>
              <a:rPr lang="fr-FR" sz="1800" dirty="0"/>
              <a:t>avec </a:t>
            </a:r>
            <a:r>
              <a:rPr lang="fr-FR" sz="1800" b="1" dirty="0"/>
              <a:t>trois bureaux d’études sectoriels</a:t>
            </a:r>
            <a:r>
              <a:rPr lang="fr-FR" sz="1800" dirty="0"/>
              <a:t>, dont la restauration à Montreuil, </a:t>
            </a:r>
            <a:r>
              <a:rPr lang="fr-FR" sz="1800" b="1" dirty="0"/>
              <a:t> </a:t>
            </a:r>
            <a:br>
              <a:rPr lang="fr-FR" sz="1800" b="1" dirty="0"/>
            </a:br>
            <a:br>
              <a:rPr lang="fr-FR" sz="1800" b="1" dirty="0"/>
            </a:br>
            <a:r>
              <a:rPr lang="fr-FR" sz="1800" b="1" dirty="0">
                <a:sym typeface="Wingdings" panose="05000000000000000000" pitchFamily="2" charset="2"/>
              </a:rPr>
              <a:t> </a:t>
            </a:r>
            <a:r>
              <a:rPr lang="fr-FR" sz="1800" b="1" dirty="0"/>
              <a:t>200 ingénieurs</a:t>
            </a:r>
            <a:r>
              <a:rPr lang="fr-FR" sz="1800" dirty="0"/>
              <a:t>, experts métier, spécialistes de l’ingénierie de formation, de l’ingénierie pédagogique et l’ingénierie de la certification.</a:t>
            </a:r>
            <a:br>
              <a:rPr lang="fr-FR" sz="1800" dirty="0"/>
            </a:br>
            <a:br>
              <a:rPr lang="fr-FR" sz="1800" dirty="0"/>
            </a:br>
            <a:endParaRPr lang="fr-FR" sz="1800" dirty="0"/>
          </a:p>
        </p:txBody>
      </p:sp>
      <p:sp>
        <p:nvSpPr>
          <p:cNvPr id="8" name="Rectangle 7"/>
          <p:cNvSpPr/>
          <p:nvPr/>
        </p:nvSpPr>
        <p:spPr>
          <a:xfrm>
            <a:off x="5530050" y="2367870"/>
            <a:ext cx="6096000" cy="3139321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r>
              <a:rPr lang="fr-FR" b="1" dirty="0"/>
              <a:t>La veille et l’analyse du travail</a:t>
            </a:r>
            <a:r>
              <a:rPr lang="fr-FR" dirty="0"/>
              <a:t> sont des missions réalisées par les directions sectorielles de la DIFQ pour le compte de la DGEFP. </a:t>
            </a:r>
          </a:p>
          <a:p>
            <a:br>
              <a:rPr lang="fr-FR" dirty="0"/>
            </a:br>
            <a:r>
              <a:rPr lang="fr-FR" dirty="0"/>
              <a:t> Elles</a:t>
            </a:r>
            <a:r>
              <a:rPr lang="fr-FR" b="1" dirty="0"/>
              <a:t> </a:t>
            </a:r>
            <a:r>
              <a:rPr lang="fr-FR" dirty="0"/>
              <a:t>permettent :</a:t>
            </a:r>
            <a:br>
              <a:rPr lang="fr-FR" dirty="0"/>
            </a:br>
            <a:r>
              <a:rPr lang="fr-FR" dirty="0"/>
              <a:t>- D’apporter un éclairage sur </a:t>
            </a:r>
            <a:r>
              <a:rPr lang="fr-FR" b="1" dirty="0"/>
              <a:t>l’évolution des besoins des professionnels en matière d’emploi, de repérer les évolutions des métiers et des compétences,</a:t>
            </a:r>
            <a:br>
              <a:rPr lang="fr-FR" dirty="0"/>
            </a:br>
            <a:r>
              <a:rPr lang="fr-FR" dirty="0"/>
              <a:t>- D’identifier </a:t>
            </a:r>
            <a:r>
              <a:rPr lang="fr-FR" b="1" dirty="0"/>
              <a:t>les métiers émergents</a:t>
            </a:r>
            <a:r>
              <a:rPr lang="fr-FR" dirty="0"/>
              <a:t>, les métiers de demain</a:t>
            </a:r>
            <a:br>
              <a:rPr lang="fr-FR" dirty="0"/>
            </a:br>
            <a:r>
              <a:rPr lang="fr-FR" dirty="0"/>
              <a:t>- D’instrumenter </a:t>
            </a:r>
            <a:r>
              <a:rPr lang="fr-FR" b="1" dirty="0"/>
              <a:t>les stratégies d’évolution de l’offre et des dispositifs de formation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46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473" y="2625214"/>
            <a:ext cx="11497053" cy="4072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4438" y="2163950"/>
            <a:ext cx="1024752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FFFFFF"/>
              </a:buClr>
              <a:buFont typeface="Wingdings" panose="05000000000000000000" pitchFamily="2" charset="2"/>
              <a:buChar char=""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formateurs professionnels pour former des professionnels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 au sein d’une </a:t>
            </a: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communauté innovante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4296224-40E2-48D6-B3F9-5009270A75A4}"/>
              </a:ext>
            </a:extLst>
          </p:cNvPr>
          <p:cNvSpPr txBox="1">
            <a:spLocks/>
          </p:cNvSpPr>
          <p:nvPr/>
        </p:nvSpPr>
        <p:spPr>
          <a:xfrm>
            <a:off x="838200" y="387876"/>
            <a:ext cx="5887065" cy="1357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fr-FR" sz="4000" dirty="0">
                <a:latin typeface="+mn-lt"/>
              </a:rPr>
            </a:br>
            <a:r>
              <a:rPr lang="fr-FR" sz="3800" dirty="0">
                <a:solidFill>
                  <a:srgbClr val="89BA17"/>
                </a:solidFill>
                <a:latin typeface="Arial"/>
                <a:cs typeface="Arial"/>
              </a:rPr>
              <a:t>L’Afpa, et les formations restauration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76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33">
            <a:extLst>
              <a:ext uri="{FF2B5EF4-FFF2-40B4-BE49-F238E27FC236}">
                <a16:creationId xmlns:a16="http://schemas.microsoft.com/office/drawing/2014/main" id="{457677EA-47EE-43D2-9059-49DCC7A88C5A}"/>
              </a:ext>
            </a:extLst>
          </p:cNvPr>
          <p:cNvSpPr/>
          <p:nvPr/>
        </p:nvSpPr>
        <p:spPr>
          <a:xfrm>
            <a:off x="5501931" y="4910192"/>
            <a:ext cx="665937" cy="679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9583CD9-F895-4B11-8B63-2B653335C8A0}"/>
              </a:ext>
            </a:extLst>
          </p:cNvPr>
          <p:cNvCxnSpPr/>
          <p:nvPr/>
        </p:nvCxnSpPr>
        <p:spPr>
          <a:xfrm flipH="1">
            <a:off x="6006081" y="952093"/>
            <a:ext cx="30163" cy="58626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6347AF8D-C01E-4C6F-B43B-F2812EBC10DC}"/>
              </a:ext>
            </a:extLst>
          </p:cNvPr>
          <p:cNvSpPr/>
          <p:nvPr/>
        </p:nvSpPr>
        <p:spPr>
          <a:xfrm>
            <a:off x="2155475" y="5591796"/>
            <a:ext cx="3027775" cy="12025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 la production froide et assure la distribution des préparations chaudes et froides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F8110C-CC48-4D2C-ABD7-1D0549996B50}"/>
              </a:ext>
            </a:extLst>
          </p:cNvPr>
          <p:cNvSpPr/>
          <p:nvPr/>
        </p:nvSpPr>
        <p:spPr>
          <a:xfrm>
            <a:off x="2155475" y="3324900"/>
            <a:ext cx="3180783" cy="13449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 entreprise, Secteur enseignement,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 de la santé, médico social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D99F719-FB46-462D-873B-7FC98A250B39}"/>
              </a:ext>
            </a:extLst>
          </p:cNvPr>
          <p:cNvCxnSpPr/>
          <p:nvPr/>
        </p:nvCxnSpPr>
        <p:spPr>
          <a:xfrm>
            <a:off x="1171143" y="2436813"/>
            <a:ext cx="84629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77A5C72-D0FC-4F18-9E90-0731A8A66801}"/>
              </a:ext>
            </a:extLst>
          </p:cNvPr>
          <p:cNvCxnSpPr/>
          <p:nvPr/>
        </p:nvCxnSpPr>
        <p:spPr>
          <a:xfrm>
            <a:off x="1171143" y="4797425"/>
            <a:ext cx="84629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17">
            <a:extLst>
              <a:ext uri="{FF2B5EF4-FFF2-40B4-BE49-F238E27FC236}">
                <a16:creationId xmlns:a16="http://schemas.microsoft.com/office/drawing/2014/main" id="{8C576DEA-98AC-4008-821B-62DA05783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5" y="5369874"/>
            <a:ext cx="71913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Niv. 3</a:t>
            </a:r>
          </a:p>
        </p:txBody>
      </p:sp>
      <p:sp>
        <p:nvSpPr>
          <p:cNvPr id="10" name="ZoneTexte 18">
            <a:extLst>
              <a:ext uri="{FF2B5EF4-FFF2-40B4-BE49-F238E27FC236}">
                <a16:creationId xmlns:a16="http://schemas.microsoft.com/office/drawing/2014/main" id="{57570E98-3FEC-46EA-A1FE-5570A54E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4" y="3429000"/>
            <a:ext cx="71913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Niv. 4</a:t>
            </a:r>
          </a:p>
        </p:txBody>
      </p:sp>
      <p:sp>
        <p:nvSpPr>
          <p:cNvPr id="11" name="ZoneTexte 19">
            <a:extLst>
              <a:ext uri="{FF2B5EF4-FFF2-40B4-BE49-F238E27FC236}">
                <a16:creationId xmlns:a16="http://schemas.microsoft.com/office/drawing/2014/main" id="{0B6D21EA-DE86-4440-AF4B-AFC5AE4D4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3" y="1485309"/>
            <a:ext cx="71913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Niv. 5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3E3B112-0F3F-4E86-95B3-5E253045F2BA}"/>
              </a:ext>
            </a:extLst>
          </p:cNvPr>
          <p:cNvSpPr/>
          <p:nvPr/>
        </p:nvSpPr>
        <p:spPr>
          <a:xfrm>
            <a:off x="2219471" y="1041280"/>
            <a:ext cx="3183153" cy="1343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d’établissements  de grande dimension</a:t>
            </a:r>
          </a:p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 ou multi activités</a:t>
            </a:r>
          </a:p>
        </p:txBody>
      </p:sp>
      <p:sp>
        <p:nvSpPr>
          <p:cNvPr id="13" name="Rectangle à coins arrondis 15">
            <a:extLst>
              <a:ext uri="{FF2B5EF4-FFF2-40B4-BE49-F238E27FC236}">
                <a16:creationId xmlns:a16="http://schemas.microsoft.com/office/drawing/2014/main" id="{9B478B4C-3FDF-494F-BB15-D8C94200AC33}"/>
              </a:ext>
            </a:extLst>
          </p:cNvPr>
          <p:cNvSpPr/>
          <p:nvPr/>
        </p:nvSpPr>
        <p:spPr>
          <a:xfrm>
            <a:off x="2498791" y="597513"/>
            <a:ext cx="2714623" cy="595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d’unité en restauration collective</a:t>
            </a:r>
          </a:p>
        </p:txBody>
      </p:sp>
      <p:sp>
        <p:nvSpPr>
          <p:cNvPr id="14" name="Rectangle à coins arrondis 16">
            <a:extLst>
              <a:ext uri="{FF2B5EF4-FFF2-40B4-BE49-F238E27FC236}">
                <a16:creationId xmlns:a16="http://schemas.microsoft.com/office/drawing/2014/main" id="{E347C167-28C7-415A-9CF5-964DF75CEF44}"/>
              </a:ext>
            </a:extLst>
          </p:cNvPr>
          <p:cNvSpPr/>
          <p:nvPr/>
        </p:nvSpPr>
        <p:spPr>
          <a:xfrm>
            <a:off x="2408220" y="4898455"/>
            <a:ext cx="2552398" cy="6442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de Restauration</a:t>
            </a:r>
          </a:p>
        </p:txBody>
      </p:sp>
      <p:sp>
        <p:nvSpPr>
          <p:cNvPr id="15" name="Rectangle à coins arrondis 17">
            <a:extLst>
              <a:ext uri="{FF2B5EF4-FFF2-40B4-BE49-F238E27FC236}">
                <a16:creationId xmlns:a16="http://schemas.microsoft.com/office/drawing/2014/main" id="{2E0D4485-8C5B-4939-BADB-507842BB86D2}"/>
              </a:ext>
            </a:extLst>
          </p:cNvPr>
          <p:cNvSpPr/>
          <p:nvPr/>
        </p:nvSpPr>
        <p:spPr>
          <a:xfrm>
            <a:off x="2467370" y="2544617"/>
            <a:ext cx="2493248" cy="679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de cuisine en restauration collective</a:t>
            </a:r>
          </a:p>
        </p:txBody>
      </p:sp>
      <p:sp>
        <p:nvSpPr>
          <p:cNvPr id="16" name="Rectangle à coins arrondis 19">
            <a:extLst>
              <a:ext uri="{FF2B5EF4-FFF2-40B4-BE49-F238E27FC236}">
                <a16:creationId xmlns:a16="http://schemas.microsoft.com/office/drawing/2014/main" id="{DF8CD8C7-7667-4912-A022-83BF421F24F9}"/>
              </a:ext>
            </a:extLst>
          </p:cNvPr>
          <p:cNvSpPr/>
          <p:nvPr/>
        </p:nvSpPr>
        <p:spPr>
          <a:xfrm>
            <a:off x="6018911" y="4918920"/>
            <a:ext cx="1337989" cy="6794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30">
            <a:extLst>
              <a:ext uri="{FF2B5EF4-FFF2-40B4-BE49-F238E27FC236}">
                <a16:creationId xmlns:a16="http://schemas.microsoft.com/office/drawing/2014/main" id="{7F436324-AAA4-405C-B561-A94DA4118360}"/>
              </a:ext>
            </a:extLst>
          </p:cNvPr>
          <p:cNvSpPr>
            <a:spLocks noChangeArrowheads="1"/>
          </p:cNvSpPr>
          <p:nvPr/>
        </p:nvSpPr>
        <p:spPr bwMode="auto">
          <a:xfrm rot="-1800000">
            <a:off x="5486365" y="2628035"/>
            <a:ext cx="2754118" cy="550962"/>
          </a:xfrm>
          <a:prstGeom prst="foldedCorner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Dispositif actuel</a:t>
            </a:r>
          </a:p>
        </p:txBody>
      </p:sp>
      <p:sp>
        <p:nvSpPr>
          <p:cNvPr id="21" name="Rectangle à coins arrondis 23">
            <a:extLst>
              <a:ext uri="{FF2B5EF4-FFF2-40B4-BE49-F238E27FC236}">
                <a16:creationId xmlns:a16="http://schemas.microsoft.com/office/drawing/2014/main" id="{75742F33-4DDF-4C59-978E-CF9FB346B5C1}"/>
              </a:ext>
            </a:extLst>
          </p:cNvPr>
          <p:cNvSpPr/>
          <p:nvPr/>
        </p:nvSpPr>
        <p:spPr>
          <a:xfrm>
            <a:off x="7650217" y="4898456"/>
            <a:ext cx="1735138" cy="6794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Serveur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4F71A54-1484-47FF-90AD-ED3276493392}"/>
              </a:ext>
            </a:extLst>
          </p:cNvPr>
          <p:cNvSpPr/>
          <p:nvPr/>
        </p:nvSpPr>
        <p:spPr>
          <a:xfrm>
            <a:off x="7595680" y="5655355"/>
            <a:ext cx="2126523" cy="10699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des prestations en salle de restaurant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38AE7C-1D5B-4330-9FE9-7F5179D9C335}"/>
              </a:ext>
            </a:extLst>
          </p:cNvPr>
          <p:cNvSpPr/>
          <p:nvPr/>
        </p:nvSpPr>
        <p:spPr>
          <a:xfrm>
            <a:off x="353521" y="85139"/>
            <a:ext cx="3559517" cy="439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Restauration collective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1C023F3-81C9-4DAD-BA8D-91FA5B15D8BA}"/>
              </a:ext>
            </a:extLst>
          </p:cNvPr>
          <p:cNvSpPr/>
          <p:nvPr/>
        </p:nvSpPr>
        <p:spPr>
          <a:xfrm>
            <a:off x="6016434" y="5675300"/>
            <a:ext cx="1911201" cy="11394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Entrées</a:t>
            </a:r>
          </a:p>
          <a:p>
            <a:pPr algn="ctr"/>
            <a:r>
              <a:rPr lang="fr-FR" sz="11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  / Légumes</a:t>
            </a:r>
          </a:p>
          <a:p>
            <a:pPr algn="ctr"/>
            <a:r>
              <a:rPr lang="fr-FR" sz="11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</a:p>
          <a:p>
            <a:pPr algn="ctr"/>
            <a:endParaRPr lang="fr-FR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68940-832D-4395-8C2C-3263930C0BDE}"/>
              </a:ext>
            </a:extLst>
          </p:cNvPr>
          <p:cNvSpPr/>
          <p:nvPr/>
        </p:nvSpPr>
        <p:spPr>
          <a:xfrm>
            <a:off x="6380594" y="83397"/>
            <a:ext cx="3250807" cy="4397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Restauration Traditionnelle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4DF5585-16C4-47EE-864C-2EDE4231FF83}"/>
              </a:ext>
            </a:extLst>
          </p:cNvPr>
          <p:cNvSpPr txBox="1"/>
          <p:nvPr/>
        </p:nvSpPr>
        <p:spPr>
          <a:xfrm>
            <a:off x="5319030" y="505128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Cuisinier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216182C-8AC9-4233-A850-854A93193E7B}"/>
              </a:ext>
            </a:extLst>
          </p:cNvPr>
          <p:cNvSpPr/>
          <p:nvPr/>
        </p:nvSpPr>
        <p:spPr>
          <a:xfrm>
            <a:off x="4712723" y="5675300"/>
            <a:ext cx="1578415" cy="11103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au poste  chaud</a:t>
            </a: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EC899ED-58CB-43B8-A19C-F9526A3A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122" y="2266804"/>
            <a:ext cx="2390775" cy="1914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67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9583CD9-F895-4B11-8B63-2B653335C8A0}"/>
              </a:ext>
            </a:extLst>
          </p:cNvPr>
          <p:cNvCxnSpPr/>
          <p:nvPr/>
        </p:nvCxnSpPr>
        <p:spPr>
          <a:xfrm flipH="1">
            <a:off x="6006081" y="952093"/>
            <a:ext cx="30163" cy="58626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6347AF8D-C01E-4C6F-B43B-F2812EBC10DC}"/>
              </a:ext>
            </a:extLst>
          </p:cNvPr>
          <p:cNvSpPr/>
          <p:nvPr/>
        </p:nvSpPr>
        <p:spPr>
          <a:xfrm>
            <a:off x="2283295" y="5591796"/>
            <a:ext cx="3027775" cy="12025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 la production froide et assure la distribution des préparations chaudes et froides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F8110C-CC48-4D2C-ABD7-1D0549996B50}"/>
              </a:ext>
            </a:extLst>
          </p:cNvPr>
          <p:cNvSpPr/>
          <p:nvPr/>
        </p:nvSpPr>
        <p:spPr>
          <a:xfrm>
            <a:off x="1739380" y="3372870"/>
            <a:ext cx="3180783" cy="13449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 entreprise, Secteur enseignement,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 de la santé, médico social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D99F719-FB46-462D-873B-7FC98A250B39}"/>
              </a:ext>
            </a:extLst>
          </p:cNvPr>
          <p:cNvCxnSpPr/>
          <p:nvPr/>
        </p:nvCxnSpPr>
        <p:spPr>
          <a:xfrm>
            <a:off x="1171143" y="2436813"/>
            <a:ext cx="84629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77A5C72-D0FC-4F18-9E90-0731A8A66801}"/>
              </a:ext>
            </a:extLst>
          </p:cNvPr>
          <p:cNvCxnSpPr/>
          <p:nvPr/>
        </p:nvCxnSpPr>
        <p:spPr>
          <a:xfrm>
            <a:off x="1171143" y="4797425"/>
            <a:ext cx="84629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17">
            <a:extLst>
              <a:ext uri="{FF2B5EF4-FFF2-40B4-BE49-F238E27FC236}">
                <a16:creationId xmlns:a16="http://schemas.microsoft.com/office/drawing/2014/main" id="{8C576DEA-98AC-4008-821B-62DA05783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5" y="5369874"/>
            <a:ext cx="71913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Niv. 3</a:t>
            </a:r>
          </a:p>
        </p:txBody>
      </p:sp>
      <p:sp>
        <p:nvSpPr>
          <p:cNvPr id="10" name="ZoneTexte 18">
            <a:extLst>
              <a:ext uri="{FF2B5EF4-FFF2-40B4-BE49-F238E27FC236}">
                <a16:creationId xmlns:a16="http://schemas.microsoft.com/office/drawing/2014/main" id="{57570E98-3FEC-46EA-A1FE-5570A54E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4" y="3429000"/>
            <a:ext cx="71913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Niv. 4</a:t>
            </a:r>
          </a:p>
        </p:txBody>
      </p:sp>
      <p:sp>
        <p:nvSpPr>
          <p:cNvPr id="11" name="ZoneTexte 19">
            <a:extLst>
              <a:ext uri="{FF2B5EF4-FFF2-40B4-BE49-F238E27FC236}">
                <a16:creationId xmlns:a16="http://schemas.microsoft.com/office/drawing/2014/main" id="{0B6D21EA-DE86-4440-AF4B-AFC5AE4D4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3" y="1485309"/>
            <a:ext cx="71913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Niv. 5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3E3B112-0F3F-4E86-95B3-5E253045F2BA}"/>
              </a:ext>
            </a:extLst>
          </p:cNvPr>
          <p:cNvSpPr/>
          <p:nvPr/>
        </p:nvSpPr>
        <p:spPr>
          <a:xfrm>
            <a:off x="2219471" y="1041280"/>
            <a:ext cx="3183153" cy="1343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d’établissements  de grande dimension</a:t>
            </a:r>
          </a:p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 ou multi activités</a:t>
            </a:r>
          </a:p>
        </p:txBody>
      </p:sp>
      <p:sp>
        <p:nvSpPr>
          <p:cNvPr id="13" name="Rectangle à coins arrondis 15">
            <a:extLst>
              <a:ext uri="{FF2B5EF4-FFF2-40B4-BE49-F238E27FC236}">
                <a16:creationId xmlns:a16="http://schemas.microsoft.com/office/drawing/2014/main" id="{9B478B4C-3FDF-494F-BB15-D8C94200AC33}"/>
              </a:ext>
            </a:extLst>
          </p:cNvPr>
          <p:cNvSpPr/>
          <p:nvPr/>
        </p:nvSpPr>
        <p:spPr>
          <a:xfrm>
            <a:off x="2498791" y="597513"/>
            <a:ext cx="2714623" cy="595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d’unité en restauration collective</a:t>
            </a:r>
          </a:p>
        </p:txBody>
      </p:sp>
      <p:sp>
        <p:nvSpPr>
          <p:cNvPr id="14" name="Rectangle à coins arrondis 16">
            <a:extLst>
              <a:ext uri="{FF2B5EF4-FFF2-40B4-BE49-F238E27FC236}">
                <a16:creationId xmlns:a16="http://schemas.microsoft.com/office/drawing/2014/main" id="{E347C167-28C7-415A-9CF5-964DF75CEF44}"/>
              </a:ext>
            </a:extLst>
          </p:cNvPr>
          <p:cNvSpPr/>
          <p:nvPr/>
        </p:nvSpPr>
        <p:spPr>
          <a:xfrm>
            <a:off x="2526210" y="4898455"/>
            <a:ext cx="2552398" cy="6442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de Restauration</a:t>
            </a:r>
          </a:p>
        </p:txBody>
      </p:sp>
      <p:sp>
        <p:nvSpPr>
          <p:cNvPr id="15" name="Rectangle à coins arrondis 17">
            <a:extLst>
              <a:ext uri="{FF2B5EF4-FFF2-40B4-BE49-F238E27FC236}">
                <a16:creationId xmlns:a16="http://schemas.microsoft.com/office/drawing/2014/main" id="{2E0D4485-8C5B-4939-BADB-507842BB86D2}"/>
              </a:ext>
            </a:extLst>
          </p:cNvPr>
          <p:cNvSpPr/>
          <p:nvPr/>
        </p:nvSpPr>
        <p:spPr>
          <a:xfrm>
            <a:off x="2460584" y="2584366"/>
            <a:ext cx="2700925" cy="679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de cuisine en restauration collective</a:t>
            </a:r>
          </a:p>
        </p:txBody>
      </p:sp>
      <p:sp>
        <p:nvSpPr>
          <p:cNvPr id="17" name="ZoneTexte 30">
            <a:extLst>
              <a:ext uri="{FF2B5EF4-FFF2-40B4-BE49-F238E27FC236}">
                <a16:creationId xmlns:a16="http://schemas.microsoft.com/office/drawing/2014/main" id="{7F436324-AAA4-405C-B561-A94DA4118360}"/>
              </a:ext>
            </a:extLst>
          </p:cNvPr>
          <p:cNvSpPr>
            <a:spLocks noChangeArrowheads="1"/>
          </p:cNvSpPr>
          <p:nvPr/>
        </p:nvSpPr>
        <p:spPr bwMode="auto">
          <a:xfrm rot="-1800000">
            <a:off x="5745919" y="1594309"/>
            <a:ext cx="2855039" cy="550962"/>
          </a:xfrm>
          <a:prstGeom prst="foldedCorner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Dispositif 2023</a:t>
            </a:r>
          </a:p>
        </p:txBody>
      </p:sp>
      <p:sp>
        <p:nvSpPr>
          <p:cNvPr id="21" name="Rectangle à coins arrondis 23">
            <a:extLst>
              <a:ext uri="{FF2B5EF4-FFF2-40B4-BE49-F238E27FC236}">
                <a16:creationId xmlns:a16="http://schemas.microsoft.com/office/drawing/2014/main" id="{75742F33-4DDF-4C59-978E-CF9FB346B5C1}"/>
              </a:ext>
            </a:extLst>
          </p:cNvPr>
          <p:cNvSpPr/>
          <p:nvPr/>
        </p:nvSpPr>
        <p:spPr>
          <a:xfrm>
            <a:off x="8916211" y="4902776"/>
            <a:ext cx="1735138" cy="6794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Serveur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4F71A54-1484-47FF-90AD-ED3276493392}"/>
              </a:ext>
            </a:extLst>
          </p:cNvPr>
          <p:cNvSpPr/>
          <p:nvPr/>
        </p:nvSpPr>
        <p:spPr>
          <a:xfrm>
            <a:off x="8583964" y="5655879"/>
            <a:ext cx="2447829" cy="10699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des prestations en salle de restaurant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38AE7C-1D5B-4330-9FE9-7F5179D9C335}"/>
              </a:ext>
            </a:extLst>
          </p:cNvPr>
          <p:cNvSpPr/>
          <p:nvPr/>
        </p:nvSpPr>
        <p:spPr>
          <a:xfrm>
            <a:off x="353521" y="113007"/>
            <a:ext cx="3559517" cy="439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Restauration collective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68940-832D-4395-8C2C-3263930C0BDE}"/>
              </a:ext>
            </a:extLst>
          </p:cNvPr>
          <p:cNvSpPr/>
          <p:nvPr/>
        </p:nvSpPr>
        <p:spPr>
          <a:xfrm>
            <a:off x="6418801" y="113006"/>
            <a:ext cx="3250807" cy="4397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Restauration Traditionnelle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8C565F-7F74-47AB-B1B6-6566F7FFF6B3}"/>
              </a:ext>
            </a:extLst>
          </p:cNvPr>
          <p:cNvGrpSpPr/>
          <p:nvPr/>
        </p:nvGrpSpPr>
        <p:grpSpPr>
          <a:xfrm>
            <a:off x="6167868" y="4898455"/>
            <a:ext cx="2217893" cy="679450"/>
            <a:chOff x="6384667" y="4898455"/>
            <a:chExt cx="2217893" cy="679450"/>
          </a:xfrm>
        </p:grpSpPr>
        <p:sp>
          <p:nvSpPr>
            <p:cNvPr id="16" name="Rectangle à coins arrondis 19">
              <a:extLst>
                <a:ext uri="{FF2B5EF4-FFF2-40B4-BE49-F238E27FC236}">
                  <a16:creationId xmlns:a16="http://schemas.microsoft.com/office/drawing/2014/main" id="{DF8CD8C7-7667-4912-A022-83BF421F24F9}"/>
                </a:ext>
              </a:extLst>
            </p:cNvPr>
            <p:cNvSpPr/>
            <p:nvPr/>
          </p:nvSpPr>
          <p:spPr>
            <a:xfrm>
              <a:off x="6384667" y="4898455"/>
              <a:ext cx="2217893" cy="67945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4DF5585-16C4-47EE-864C-2EDE4231FF83}"/>
                </a:ext>
              </a:extLst>
            </p:cNvPr>
            <p:cNvSpPr txBox="1"/>
            <p:nvPr/>
          </p:nvSpPr>
          <p:spPr>
            <a:xfrm>
              <a:off x="6384667" y="5068903"/>
              <a:ext cx="21395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Commis de Cuisine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EB9D904-22BD-4784-A86C-ADD702498E5C}"/>
              </a:ext>
            </a:extLst>
          </p:cNvPr>
          <p:cNvGrpSpPr/>
          <p:nvPr/>
        </p:nvGrpSpPr>
        <p:grpSpPr>
          <a:xfrm>
            <a:off x="7092329" y="2588005"/>
            <a:ext cx="2217893" cy="679450"/>
            <a:chOff x="6384667" y="4898455"/>
            <a:chExt cx="2217893" cy="679450"/>
          </a:xfrm>
        </p:grpSpPr>
        <p:sp>
          <p:nvSpPr>
            <p:cNvPr id="29" name="Rectangle à coins arrondis 19">
              <a:extLst>
                <a:ext uri="{FF2B5EF4-FFF2-40B4-BE49-F238E27FC236}">
                  <a16:creationId xmlns:a16="http://schemas.microsoft.com/office/drawing/2014/main" id="{A2E383BB-1BE9-4529-9582-11CE1704B215}"/>
                </a:ext>
              </a:extLst>
            </p:cNvPr>
            <p:cNvSpPr/>
            <p:nvPr/>
          </p:nvSpPr>
          <p:spPr>
            <a:xfrm>
              <a:off x="6384667" y="4898455"/>
              <a:ext cx="2217893" cy="67945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61AC757-6826-45D5-BEEB-65FBA6C31DDB}"/>
                </a:ext>
              </a:extLst>
            </p:cNvPr>
            <p:cNvSpPr txBox="1"/>
            <p:nvPr/>
          </p:nvSpPr>
          <p:spPr>
            <a:xfrm>
              <a:off x="6384667" y="4940716"/>
              <a:ext cx="213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Cuisinier</a:t>
              </a:r>
              <a:br>
                <a:rPr lang="fr-FR" sz="1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</a:t>
              </a:r>
            </a:p>
          </p:txBody>
        </p: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F78444CC-EF52-4E6B-9610-9A23163D8C9C}"/>
              </a:ext>
            </a:extLst>
          </p:cNvPr>
          <p:cNvSpPr/>
          <p:nvPr/>
        </p:nvSpPr>
        <p:spPr>
          <a:xfrm>
            <a:off x="6140703" y="5646873"/>
            <a:ext cx="2338802" cy="11394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Entrées</a:t>
            </a:r>
          </a:p>
          <a:p>
            <a:pPr algn="ctr"/>
            <a:r>
              <a:rPr lang="fr-FR" sz="11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  / Légumes</a:t>
            </a:r>
          </a:p>
          <a:p>
            <a:pPr algn="ctr"/>
            <a:r>
              <a:rPr lang="fr-FR" sz="11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</a:p>
          <a:p>
            <a:pPr algn="ctr"/>
            <a:endParaRPr lang="fr-FR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C11602E-0B3A-4CF9-A6FC-2CF5ADC2290B}"/>
              </a:ext>
            </a:extLst>
          </p:cNvPr>
          <p:cNvSpPr/>
          <p:nvPr/>
        </p:nvSpPr>
        <p:spPr>
          <a:xfrm>
            <a:off x="7107724" y="3732207"/>
            <a:ext cx="2037213" cy="94053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Cuisine saine et durable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C2EC20D-84EA-457A-8B55-BAECB0C2F186}"/>
              </a:ext>
            </a:extLst>
          </p:cNvPr>
          <p:cNvSpPr/>
          <p:nvPr/>
        </p:nvSpPr>
        <p:spPr>
          <a:xfrm>
            <a:off x="9345672" y="3599229"/>
            <a:ext cx="2037213" cy="94053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 </a:t>
            </a:r>
          </a:p>
          <a:p>
            <a:pPr algn="ctr"/>
            <a:r>
              <a:rPr lang="fr-FR" sz="1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 algn="ctr"/>
            <a:r>
              <a:rPr lang="fr-FR" sz="1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18320F3-FBC5-40B5-8529-4674EF9CA33E}"/>
              </a:ext>
            </a:extLst>
          </p:cNvPr>
          <p:cNvSpPr/>
          <p:nvPr/>
        </p:nvSpPr>
        <p:spPr>
          <a:xfrm>
            <a:off x="5050459" y="3666671"/>
            <a:ext cx="1856531" cy="9446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Restauration </a:t>
            </a:r>
          </a:p>
          <a:p>
            <a:pPr algn="ctr"/>
            <a:r>
              <a:rPr lang="fr-FR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5128992-A007-4320-97A7-EC217B197353}"/>
              </a:ext>
            </a:extLst>
          </p:cNvPr>
          <p:cNvCxnSpPr>
            <a:cxnSpLocks/>
          </p:cNvCxnSpPr>
          <p:nvPr/>
        </p:nvCxnSpPr>
        <p:spPr>
          <a:xfrm flipH="1">
            <a:off x="6605314" y="3341928"/>
            <a:ext cx="452166" cy="34789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D0051E26-68DC-4CFA-A0F9-196790A314B2}"/>
              </a:ext>
            </a:extLst>
          </p:cNvPr>
          <p:cNvCxnSpPr>
            <a:cxnSpLocks/>
          </p:cNvCxnSpPr>
          <p:nvPr/>
        </p:nvCxnSpPr>
        <p:spPr>
          <a:xfrm>
            <a:off x="9365641" y="3308475"/>
            <a:ext cx="345325" cy="3296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6438991B-70E3-4681-82DC-7524C6D1CB52}"/>
              </a:ext>
            </a:extLst>
          </p:cNvPr>
          <p:cNvCxnSpPr>
            <a:cxnSpLocks/>
          </p:cNvCxnSpPr>
          <p:nvPr/>
        </p:nvCxnSpPr>
        <p:spPr>
          <a:xfrm>
            <a:off x="8164577" y="3394934"/>
            <a:ext cx="0" cy="2432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854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3" grpId="0" animBg="1"/>
      <p:bldP spid="24" grpId="0" animBg="1"/>
      <p:bldP spid="26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54697-CDAB-439D-83D8-8106C6D186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675" y="394050"/>
            <a:ext cx="5902325" cy="747712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89BA17"/>
                </a:solidFill>
              </a:rPr>
              <a:t>Evolution 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866490-89BF-4293-85ED-BECEBE37FF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372" y="2206487"/>
            <a:ext cx="10148601" cy="3528391"/>
          </a:xfrm>
        </p:spPr>
        <p:txBody>
          <a:bodyPr/>
          <a:lstStyle/>
          <a:p>
            <a:r>
              <a:rPr lang="fr-FR" sz="4000" dirty="0"/>
              <a:t>Passage du titre professionnel Chef de cuisine en restauration collective en </a:t>
            </a:r>
            <a:r>
              <a:rPr lang="fr-FR" sz="4000" dirty="0">
                <a:solidFill>
                  <a:schemeClr val="accent3"/>
                </a:solidFill>
              </a:rPr>
              <a:t>niveau 5</a:t>
            </a:r>
          </a:p>
          <a:p>
            <a:r>
              <a:rPr lang="fr-FR" sz="4000" dirty="0"/>
              <a:t>Passage du titre professionnel Responsable d’unité en restauration collective en </a:t>
            </a:r>
            <a:r>
              <a:rPr lang="fr-FR" sz="4000" dirty="0">
                <a:solidFill>
                  <a:schemeClr val="accent3"/>
                </a:solidFill>
              </a:rPr>
              <a:t>niveau 6</a:t>
            </a:r>
            <a:r>
              <a:rPr lang="fr-FR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41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54697-CDAB-439D-83D8-8106C6D186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01638"/>
            <a:ext cx="5902325" cy="747712"/>
          </a:xfrm>
        </p:spPr>
        <p:txBody>
          <a:bodyPr/>
          <a:lstStyle/>
          <a:p>
            <a:r>
              <a:rPr lang="fr-FR" dirty="0"/>
              <a:t>Cartographie définitive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866490-89BF-4293-85ED-BECEBE37FF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373" y="2206487"/>
            <a:ext cx="9621078" cy="3528391"/>
          </a:xfrm>
        </p:spPr>
        <p:txBody>
          <a:bodyPr/>
          <a:lstStyle/>
          <a:p>
            <a:r>
              <a:rPr lang="fr-FR" sz="4000" dirty="0">
                <a:solidFill>
                  <a:srgbClr val="89BA17"/>
                </a:solidFill>
              </a:rPr>
              <a:t>3 titres spécifiques restauration collective </a:t>
            </a:r>
            <a:r>
              <a:rPr lang="fr-FR" sz="4000" dirty="0"/>
              <a:t>AR, CCRC, RURC du niveau 3 au niveau 6</a:t>
            </a:r>
          </a:p>
          <a:p>
            <a:r>
              <a:rPr lang="fr-FR" sz="4000" dirty="0">
                <a:solidFill>
                  <a:srgbClr val="89BA17"/>
                </a:solidFill>
              </a:rPr>
              <a:t>1 titre niveau 4 </a:t>
            </a:r>
            <a:r>
              <a:rPr lang="fr-FR" sz="4000" dirty="0"/>
              <a:t>avec spécialité restauration collective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329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TITRE PRESENTATION" val="a1I8LVjL"/>
  <p:tag name="ARTICULATE_DESIGN_ID_3_TITRE PRESENTATION" val="4VXqIm2e"/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titre presentation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E0"/>
      </a:accent1>
      <a:accent2>
        <a:srgbClr val="E2007A"/>
      </a:accent2>
      <a:accent3>
        <a:srgbClr val="89BA17"/>
      </a:accent3>
      <a:accent4>
        <a:srgbClr val="FFED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itre presentation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E0"/>
      </a:accent1>
      <a:accent2>
        <a:srgbClr val="E2007A"/>
      </a:accent2>
      <a:accent3>
        <a:srgbClr val="89BA17"/>
      </a:accent3>
      <a:accent4>
        <a:srgbClr val="FFED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itre presentation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E0"/>
      </a:accent1>
      <a:accent2>
        <a:srgbClr val="E2007A"/>
      </a:accent2>
      <a:accent3>
        <a:srgbClr val="89BA17"/>
      </a:accent3>
      <a:accent4>
        <a:srgbClr val="FFED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itre de Chapit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ecran de fi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983</Words>
  <Application>Microsoft Office PowerPoint</Application>
  <PresentationFormat>Grand écran</PresentationFormat>
  <Paragraphs>136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Corbel</vt:lpstr>
      <vt:lpstr>Elior Light</vt:lpstr>
      <vt:lpstr>Lucida Grande</vt:lpstr>
      <vt:lpstr>Wingdings</vt:lpstr>
      <vt:lpstr>1_titre presentation</vt:lpstr>
      <vt:lpstr>3_titre presentation</vt:lpstr>
      <vt:lpstr>8_Conception personnalisée</vt:lpstr>
      <vt:lpstr>2_titre presentation</vt:lpstr>
      <vt:lpstr>6_Conception personnalisée</vt:lpstr>
      <vt:lpstr>2_Titre de Chapitre</vt:lpstr>
      <vt:lpstr>4_ecran de fin</vt:lpstr>
      <vt:lpstr>Forum national AGORES</vt:lpstr>
      <vt:lpstr>Accompagner &amp; Former </vt:lpstr>
      <vt:lpstr>Le saviez-vous ?</vt:lpstr>
      <vt:lpstr>L’Afpa possède    une ingénierie pédagogique avec trois bureaux d’études sectoriels, dont la restauration à Montreuil,     200 ingénieurs, experts métier, spécialistes de l’ingénierie de formation, de l’ingénierie pédagogique et l’ingénierie de la certification.  </vt:lpstr>
      <vt:lpstr>Présentation PowerPoint</vt:lpstr>
      <vt:lpstr>Présentation PowerPoint</vt:lpstr>
      <vt:lpstr>Présentation PowerPoint</vt:lpstr>
      <vt:lpstr>Evolution 2024</vt:lpstr>
      <vt:lpstr>Cartographie définitive</vt:lpstr>
      <vt:lpstr>Accompagner &amp; Former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beaurepaire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Sarrazin</dc:creator>
  <cp:lastModifiedBy>Nicolas Paul</cp:lastModifiedBy>
  <cp:revision>60</cp:revision>
  <cp:lastPrinted>2014-03-05T11:34:56Z</cp:lastPrinted>
  <dcterms:created xsi:type="dcterms:W3CDTF">2014-03-04T14:15:41Z</dcterms:created>
  <dcterms:modified xsi:type="dcterms:W3CDTF">2022-10-06T11:54:54Z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D4851894-8292-42FB-B864-A736795DFE9F</vt:lpwstr>
  </property>
  <property fmtid="{D5CDD505-2E9C-101B-9397-08002B2CF9AE}" pid="3" name="ArticulatePath">
    <vt:lpwstr>https://afpa365-my.sharepoint.com/personal/0700348_afpa_fr/Documents/Documents/DOCUMENTS AFPA/Masque_PPT_agence 16.9ème</vt:lpwstr>
  </property>
</Properties>
</file>