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9" r:id="rId3"/>
    <p:sldId id="282" r:id="rId4"/>
    <p:sldId id="280" r:id="rId5"/>
    <p:sldId id="264" r:id="rId6"/>
    <p:sldId id="277" r:id="rId7"/>
    <p:sldId id="276" r:id="rId8"/>
    <p:sldId id="278" r:id="rId9"/>
  </p:sldIdLst>
  <p:sldSz cx="9144000" cy="5143500" type="screen16x9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2EA5"/>
    <a:srgbClr val="FF6319"/>
    <a:srgbClr val="00338D"/>
    <a:srgbClr val="009139"/>
    <a:srgbClr val="755418"/>
    <a:srgbClr val="8EC632"/>
    <a:srgbClr val="BED600"/>
    <a:srgbClr val="FECB00"/>
    <a:srgbClr val="7B2927"/>
    <a:srgbClr val="DC2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552" autoAdjust="0"/>
  </p:normalViewPr>
  <p:slideViewPr>
    <p:cSldViewPr snapToGrid="0">
      <p:cViewPr>
        <p:scale>
          <a:sx n="80" d="100"/>
          <a:sy n="80" d="100"/>
        </p:scale>
        <p:origin x="-1378" y="-600"/>
      </p:cViewPr>
      <p:guideLst>
        <p:guide orient="horz" pos="278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3954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616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562" tIns="47781" rIns="95562" bIns="47781" numCol="1" anchor="ctr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616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562" tIns="47781" rIns="95562" bIns="47781" numCol="1" anchor="ctr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616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616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Times New Roman" pitchFamily="18" charset="0"/>
              </a:defRPr>
            </a:lvl1pPr>
          </a:lstStyle>
          <a:p>
            <a:fld id="{2BF7F1F4-4E64-49A9-93B9-341327BBA828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71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714653"/>
            <a:ext cx="4985772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84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l" defTabSz="955731">
              <a:defRPr sz="13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430845"/>
            <a:ext cx="2945862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>
                <a:latin typeface="Times New Roman" pitchFamily="18" charset="0"/>
              </a:defRPr>
            </a:lvl1pPr>
          </a:lstStyle>
          <a:p>
            <a:fld id="{15E5E925-892D-4675-9646-D41F944BD835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7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7091" y="2171700"/>
            <a:ext cx="7204075" cy="498873"/>
          </a:xfrm>
        </p:spPr>
        <p:txBody>
          <a:bodyPr/>
          <a:lstStyle>
            <a:lvl1pPr marL="0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 du masque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69875" y="255985"/>
            <a:ext cx="3176185" cy="791765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1400" b="1">
                <a:solidFill>
                  <a:srgbClr val="009139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3438524"/>
            <a:ext cx="9144000" cy="1704975"/>
          </a:xfrm>
          <a:prstGeom prst="rect">
            <a:avLst/>
          </a:prstGeom>
          <a:solidFill>
            <a:srgbClr val="00913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4" name="Picture 2" descr="K:\Phototk Com\01 - Logos\_CHAMBRES_AGRI\LOGOS CRAN-CANS\PNG\CAN-S_blanc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67" y="3703519"/>
            <a:ext cx="1220905" cy="122090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</a:effectLst>
          <a:extLst/>
        </p:spPr>
      </p:pic>
      <p:cxnSp>
        <p:nvCxnSpPr>
          <p:cNvPr id="7" name="Connecteur droit 6"/>
          <p:cNvCxnSpPr/>
          <p:nvPr userDrawn="1"/>
        </p:nvCxnSpPr>
        <p:spPr bwMode="auto">
          <a:xfrm>
            <a:off x="269875" y="2238971"/>
            <a:ext cx="0" cy="364331"/>
          </a:xfrm>
          <a:prstGeom prst="line">
            <a:avLst/>
          </a:prstGeom>
          <a:solidFill>
            <a:srgbClr val="861616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2876266" y="3895125"/>
            <a:ext cx="3391469" cy="476825"/>
          </a:xfrm>
        </p:spPr>
        <p:txBody>
          <a:bodyPr/>
          <a:lstStyle>
            <a:lvl1pPr marL="0" indent="0" algn="ctr">
              <a:buNone/>
              <a:defRPr sz="1000" b="0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Organisé par XXXXXXXX</a:t>
            </a:r>
          </a:p>
          <a:p>
            <a:pPr lvl="0"/>
            <a:r>
              <a:rPr lang="fr-FR" dirty="0" smtClean="0"/>
              <a:t>Date</a:t>
            </a:r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auto">
          <a:xfrm>
            <a:off x="3320245" y="3875966"/>
            <a:ext cx="2503510" cy="0"/>
          </a:xfrm>
          <a:prstGeom prst="line">
            <a:avLst/>
          </a:prstGeom>
          <a:solidFill>
            <a:srgbClr val="86161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Connecteur droit 17"/>
          <p:cNvCxnSpPr/>
          <p:nvPr userDrawn="1"/>
        </p:nvCxnSpPr>
        <p:spPr bwMode="auto">
          <a:xfrm>
            <a:off x="3320245" y="4396853"/>
            <a:ext cx="2503510" cy="0"/>
          </a:xfrm>
          <a:prstGeom prst="line">
            <a:avLst/>
          </a:prstGeom>
          <a:solidFill>
            <a:srgbClr val="861616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" y="4924424"/>
            <a:ext cx="6650247" cy="147639"/>
          </a:xfrm>
          <a:noFill/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© Chambres d'agriculture de Normandie. Toute diffusion et reproduction interdite.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8269288" y="4920854"/>
            <a:ext cx="874712" cy="2155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4A4030C-6DFC-4EB4-95BB-3D763A2F5192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0" y="4858603"/>
            <a:ext cx="9144000" cy="284895"/>
            <a:chOff x="0" y="4858603"/>
            <a:chExt cx="9144000" cy="284895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4858603"/>
              <a:ext cx="9144000" cy="284895"/>
            </a:xfrm>
            <a:prstGeom prst="rect">
              <a:avLst/>
            </a:prstGeom>
            <a:solidFill>
              <a:srgbClr val="009139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6" name="Picture 2" descr="K:\Phototk Com\01 - Logos\_CHAMBRES_AGRI\LOGOS CRAN-CANS\PNG\CAN-S-long_blanc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541" y="4913915"/>
              <a:ext cx="517509" cy="17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2570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3438524"/>
            <a:ext cx="9144000" cy="1704975"/>
          </a:xfrm>
          <a:prstGeom prst="rect">
            <a:avLst/>
          </a:prstGeom>
          <a:solidFill>
            <a:srgbClr val="00913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397600"/>
            <a:ext cx="9143999" cy="823272"/>
          </a:xfrm>
        </p:spPr>
        <p:txBody>
          <a:bodyPr anchor="t"/>
          <a:lstStyle>
            <a:lvl1pPr algn="ctr">
              <a:defRPr sz="16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799" y="1197396"/>
            <a:ext cx="7772400" cy="1125140"/>
          </a:xfrm>
        </p:spPr>
        <p:txBody>
          <a:bodyPr anchor="b"/>
          <a:lstStyle>
            <a:lvl1pPr marL="0" indent="0" algn="ctr">
              <a:buNone/>
              <a:defRPr sz="2000" b="1" u="sng">
                <a:solidFill>
                  <a:srgbClr val="00913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8" name="Espace réservé du contenu 31"/>
          <p:cNvSpPr>
            <a:spLocks noGrp="1"/>
          </p:cNvSpPr>
          <p:nvPr>
            <p:ph sz="quarter" idx="15" hasCustomPrompt="1"/>
          </p:nvPr>
        </p:nvSpPr>
        <p:spPr>
          <a:xfrm>
            <a:off x="4414044" y="1217635"/>
            <a:ext cx="279400" cy="72014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009139"/>
                </a:solidFill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9" name="Line 21"/>
          <p:cNvSpPr>
            <a:spLocks noChangeShapeType="1"/>
          </p:cNvSpPr>
          <p:nvPr userDrawn="1"/>
        </p:nvSpPr>
        <p:spPr bwMode="auto">
          <a:xfrm flipH="1">
            <a:off x="4860032" y="1635646"/>
            <a:ext cx="568159" cy="0"/>
          </a:xfrm>
          <a:prstGeom prst="line">
            <a:avLst/>
          </a:prstGeom>
          <a:noFill/>
          <a:ln w="12700">
            <a:solidFill>
              <a:srgbClr val="00913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Line 21"/>
          <p:cNvSpPr>
            <a:spLocks noChangeShapeType="1"/>
          </p:cNvSpPr>
          <p:nvPr userDrawn="1"/>
        </p:nvSpPr>
        <p:spPr bwMode="auto">
          <a:xfrm flipH="1">
            <a:off x="3722719" y="1635646"/>
            <a:ext cx="568159" cy="0"/>
          </a:xfrm>
          <a:prstGeom prst="line">
            <a:avLst/>
          </a:prstGeom>
          <a:noFill/>
          <a:ln w="12700">
            <a:solidFill>
              <a:srgbClr val="00913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7"/>
          <a:stretch/>
        </p:blipFill>
        <p:spPr>
          <a:xfrm>
            <a:off x="7105817" y="3408427"/>
            <a:ext cx="2038183" cy="176516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auto">
          <a:xfrm>
            <a:off x="68239" y="116006"/>
            <a:ext cx="388961" cy="54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466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39471" y="2827504"/>
            <a:ext cx="2688608" cy="823272"/>
          </a:xfrm>
        </p:spPr>
        <p:txBody>
          <a:bodyPr anchor="t"/>
          <a:lstStyle>
            <a:lvl1pPr algn="ctr">
              <a:defRPr sz="1600" b="0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45199" y="1702362"/>
            <a:ext cx="2669232" cy="1125140"/>
          </a:xfrm>
        </p:spPr>
        <p:txBody>
          <a:bodyPr anchor="b"/>
          <a:lstStyle>
            <a:lvl1pPr marL="0" indent="0" algn="ctr">
              <a:buNone/>
              <a:defRPr sz="2000" b="1" u="sng">
                <a:solidFill>
                  <a:srgbClr val="009139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8" name="Espace réservé du contenu 31"/>
          <p:cNvSpPr>
            <a:spLocks noGrp="1"/>
          </p:cNvSpPr>
          <p:nvPr>
            <p:ph sz="quarter" idx="15" hasCustomPrompt="1"/>
          </p:nvPr>
        </p:nvSpPr>
        <p:spPr>
          <a:xfrm>
            <a:off x="6640115" y="1128924"/>
            <a:ext cx="279400" cy="720148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009139"/>
                </a:solidFill>
              </a:defRPr>
            </a:lvl1pPr>
          </a:lstStyle>
          <a:p>
            <a:pPr lvl="0"/>
            <a:r>
              <a:rPr lang="fr-FR" dirty="0" smtClean="0"/>
              <a:t>1</a:t>
            </a:r>
            <a:endParaRPr lang="fr-FR" dirty="0"/>
          </a:p>
        </p:txBody>
      </p:sp>
      <p:grpSp>
        <p:nvGrpSpPr>
          <p:cNvPr id="4" name="Groupe 3"/>
          <p:cNvGrpSpPr/>
          <p:nvPr userDrawn="1"/>
        </p:nvGrpSpPr>
        <p:grpSpPr>
          <a:xfrm>
            <a:off x="5927079" y="1553759"/>
            <a:ext cx="1705472" cy="0"/>
            <a:chOff x="5531048" y="1062440"/>
            <a:chExt cx="1705472" cy="0"/>
          </a:xfrm>
        </p:grpSpPr>
        <p:sp>
          <p:nvSpPr>
            <p:cNvPr id="9" name="Line 21"/>
            <p:cNvSpPr>
              <a:spLocks noChangeShapeType="1"/>
            </p:cNvSpPr>
            <p:nvPr userDrawn="1"/>
          </p:nvSpPr>
          <p:spPr bwMode="auto">
            <a:xfrm flipH="1">
              <a:off x="6668361" y="1062440"/>
              <a:ext cx="568159" cy="0"/>
            </a:xfrm>
            <a:prstGeom prst="line">
              <a:avLst/>
            </a:prstGeom>
            <a:noFill/>
            <a:ln w="12700">
              <a:solidFill>
                <a:srgbClr val="00913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" name="Line 21"/>
            <p:cNvSpPr>
              <a:spLocks noChangeShapeType="1"/>
            </p:cNvSpPr>
            <p:nvPr userDrawn="1"/>
          </p:nvSpPr>
          <p:spPr bwMode="auto">
            <a:xfrm flipH="1">
              <a:off x="5531048" y="1062440"/>
              <a:ext cx="568159" cy="0"/>
            </a:xfrm>
            <a:prstGeom prst="line">
              <a:avLst/>
            </a:prstGeom>
            <a:noFill/>
            <a:ln w="12700">
              <a:solidFill>
                <a:srgbClr val="00913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9" r="9629"/>
          <a:stretch/>
        </p:blipFill>
        <p:spPr>
          <a:xfrm>
            <a:off x="0" y="-1"/>
            <a:ext cx="4590256" cy="5143500"/>
          </a:xfrm>
          <a:prstGeom prst="rect">
            <a:avLst/>
          </a:prstGeom>
        </p:spPr>
      </p:pic>
      <p:sp>
        <p:nvSpPr>
          <p:cNvPr id="1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4591051" cy="5143500"/>
          </a:xfrm>
        </p:spPr>
        <p:txBody>
          <a:bodyPr/>
          <a:lstStyle>
            <a:lvl1pPr>
              <a:defRPr lang="fr-FR"/>
            </a:lvl1pPr>
          </a:lstStyle>
          <a:p>
            <a:endParaRPr lang="fr-FR"/>
          </a:p>
        </p:txBody>
      </p:sp>
      <p:pic>
        <p:nvPicPr>
          <p:cNvPr id="11" name="Picture 2" descr="K:\Phototk Com\01 - Logos\_CHAMBRES_AGRI\LOGOS CRAN-CANS\PNG\CAN-S_blanc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" y="4354773"/>
            <a:ext cx="733424" cy="73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23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20873" y="204788"/>
            <a:ext cx="5531467" cy="375242"/>
          </a:xfrm>
        </p:spPr>
        <p:txBody>
          <a:bodyPr anchor="b"/>
          <a:lstStyle>
            <a:lvl1pPr marL="1588" indent="0" algn="l"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27697" y="757451"/>
            <a:ext cx="5534167" cy="38371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1" r="15767"/>
          <a:stretch/>
        </p:blipFill>
        <p:spPr>
          <a:xfrm>
            <a:off x="0" y="-1"/>
            <a:ext cx="2982036" cy="5143500"/>
          </a:xfrm>
          <a:prstGeom prst="rect">
            <a:avLst/>
          </a:prstGeom>
        </p:spPr>
      </p:pic>
      <p:sp>
        <p:nvSpPr>
          <p:cNvPr id="7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2982036" cy="5798594"/>
          </a:xfrm>
        </p:spPr>
        <p:txBody>
          <a:bodyPr/>
          <a:lstStyle>
            <a:lvl1pPr>
              <a:defRPr lang="fr-FR"/>
            </a:lvl1pPr>
          </a:lstStyle>
          <a:p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 bwMode="auto">
          <a:xfrm>
            <a:off x="3222578" y="212278"/>
            <a:ext cx="0" cy="364331"/>
          </a:xfrm>
          <a:prstGeom prst="line">
            <a:avLst/>
          </a:prstGeom>
          <a:solidFill>
            <a:srgbClr val="861616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oupe 11"/>
          <p:cNvGrpSpPr/>
          <p:nvPr userDrawn="1"/>
        </p:nvGrpSpPr>
        <p:grpSpPr>
          <a:xfrm>
            <a:off x="0" y="4858603"/>
            <a:ext cx="9144000" cy="284895"/>
            <a:chOff x="0" y="4858603"/>
            <a:chExt cx="9144000" cy="28489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0" y="4858603"/>
              <a:ext cx="9144000" cy="284895"/>
            </a:xfrm>
            <a:prstGeom prst="rect">
              <a:avLst/>
            </a:prstGeom>
            <a:solidFill>
              <a:srgbClr val="009139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026" name="Picture 2" descr="K:\Phototk Com\01 - Logos\_CHAMBRES_AGRI\LOGOS CRAN-CANS\PNG\CAN-S-long_blanc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541" y="4913915"/>
              <a:ext cx="517509" cy="17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1666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4107976"/>
          </a:xfrm>
          <a:prstGeom prst="rect">
            <a:avLst/>
          </a:prstGeom>
          <a:solidFill>
            <a:srgbClr val="009139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Rectangle 6"/>
          <p:cNvSpPr txBox="1">
            <a:spLocks noChangeArrowheads="1"/>
          </p:cNvSpPr>
          <p:nvPr userDrawn="1"/>
        </p:nvSpPr>
        <p:spPr bwMode="auto">
          <a:xfrm>
            <a:off x="8269288" y="4920854"/>
            <a:ext cx="874712" cy="21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900" b="1" kern="120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C48B4E05-6F76-4B36-A39D-2C8772B3152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5313" y="1044054"/>
            <a:ext cx="5520519" cy="2947916"/>
          </a:xfrm>
        </p:spPr>
        <p:txBody>
          <a:bodyPr/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6189258" y="1030406"/>
            <a:ext cx="2695434" cy="3002508"/>
          </a:xfrm>
        </p:spPr>
        <p:txBody>
          <a:bodyPr/>
          <a:lstStyle>
            <a:lvl1pPr>
              <a:defRPr lang="fr-FR"/>
            </a:lvl1pPr>
          </a:lstStyle>
          <a:p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 bwMode="auto">
          <a:xfrm>
            <a:off x="301957" y="147487"/>
            <a:ext cx="0" cy="364331"/>
          </a:xfrm>
          <a:prstGeom prst="line">
            <a:avLst/>
          </a:prstGeom>
          <a:solidFill>
            <a:srgbClr val="861616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0967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398293" y="1708150"/>
            <a:ext cx="4680000" cy="352662"/>
          </a:xfrm>
        </p:spPr>
        <p:txBody>
          <a:bodyPr/>
          <a:lstStyle>
            <a:lvl1pPr marL="0" indent="0">
              <a:buNone/>
              <a:defRPr sz="1200" b="1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 titre</a:t>
            </a:r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05117" y="2149522"/>
            <a:ext cx="4681182" cy="1635785"/>
          </a:xfrm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7" t="33361" r="31955" b="26255"/>
          <a:stretch/>
        </p:blipFill>
        <p:spPr>
          <a:xfrm>
            <a:off x="1143176" y="1708150"/>
            <a:ext cx="2133424" cy="2077157"/>
          </a:xfrm>
          <a:prstGeom prst="rect">
            <a:avLst/>
          </a:prstGeom>
        </p:spPr>
      </p:pic>
      <p:sp>
        <p:nvSpPr>
          <p:cNvPr id="4" name="Espace réservé pour une image  2"/>
          <p:cNvSpPr>
            <a:spLocks noGrp="1"/>
          </p:cNvSpPr>
          <p:nvPr>
            <p:ph type="pic" sz="quarter" idx="16"/>
          </p:nvPr>
        </p:nvSpPr>
        <p:spPr>
          <a:xfrm>
            <a:off x="1143176" y="1708150"/>
            <a:ext cx="2133424" cy="2077157"/>
          </a:xfrm>
        </p:spPr>
        <p:txBody>
          <a:bodyPr/>
          <a:lstStyle>
            <a:lvl1pPr>
              <a:defRPr lang="fr-FR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954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835819"/>
            <a:ext cx="5111750" cy="37588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828676"/>
            <a:ext cx="3008313" cy="37659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269288" y="4920854"/>
            <a:ext cx="874712" cy="2155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E23E973-4F63-4CD0-94D8-8090AA80326A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0" y="4858603"/>
            <a:ext cx="9144000" cy="284895"/>
            <a:chOff x="0" y="4858603"/>
            <a:chExt cx="9144000" cy="284895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4858603"/>
              <a:ext cx="9144000" cy="284895"/>
            </a:xfrm>
            <a:prstGeom prst="rect">
              <a:avLst/>
            </a:prstGeom>
            <a:solidFill>
              <a:srgbClr val="009139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1" name="Picture 2" descr="K:\Phototk Com\01 - Logos\_CHAMBRES_AGRI\LOGOS CRAN-CANS\PNG\CAN-S-long_blanc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541" y="4913915"/>
              <a:ext cx="517509" cy="17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1993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5750" y="985838"/>
            <a:ext cx="4205288" cy="35504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3439" y="985838"/>
            <a:ext cx="4205287" cy="355044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269288" y="4920854"/>
            <a:ext cx="874712" cy="2155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0301D8-A1BF-4DD2-A12E-F3779B17102D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7" name="Groupe 6"/>
          <p:cNvGrpSpPr/>
          <p:nvPr userDrawn="1"/>
        </p:nvGrpSpPr>
        <p:grpSpPr>
          <a:xfrm>
            <a:off x="0" y="4858603"/>
            <a:ext cx="9144000" cy="284895"/>
            <a:chOff x="0" y="4858603"/>
            <a:chExt cx="9144000" cy="284895"/>
          </a:xfrm>
        </p:grpSpPr>
        <p:sp>
          <p:nvSpPr>
            <p:cNvPr id="8" name="Rectangle 7"/>
            <p:cNvSpPr/>
            <p:nvPr userDrawn="1"/>
          </p:nvSpPr>
          <p:spPr bwMode="auto">
            <a:xfrm>
              <a:off x="0" y="4858603"/>
              <a:ext cx="9144000" cy="284895"/>
            </a:xfrm>
            <a:prstGeom prst="rect">
              <a:avLst/>
            </a:prstGeom>
            <a:solidFill>
              <a:srgbClr val="009139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9" name="Picture 2" descr="K:\Phototk Com\01 - Logos\_CHAMBRES_AGRI\LOGOS CRAN-CANS\PNG\CAN-S-long_blanc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541" y="4913915"/>
              <a:ext cx="517509" cy="17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4695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23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>
          <a:xfrm>
            <a:off x="8269288" y="4920854"/>
            <a:ext cx="874712" cy="21550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7AF4C6-C48F-489C-B81B-112CB289F00C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8" name="Groupe 7"/>
          <p:cNvGrpSpPr/>
          <p:nvPr userDrawn="1"/>
        </p:nvGrpSpPr>
        <p:grpSpPr>
          <a:xfrm>
            <a:off x="0" y="4858603"/>
            <a:ext cx="9144000" cy="284895"/>
            <a:chOff x="0" y="4858603"/>
            <a:chExt cx="9144000" cy="28489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0" y="4858603"/>
              <a:ext cx="9144000" cy="284895"/>
            </a:xfrm>
            <a:prstGeom prst="rect">
              <a:avLst/>
            </a:prstGeom>
            <a:solidFill>
              <a:srgbClr val="009139"/>
            </a:solidFill>
            <a:ln>
              <a:noFill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0" name="Picture 2" descr="K:\Phototk Com\01 - Logos\_CHAMBRES_AGRI\LOGOS CRAN-CANS\PNG\CAN-S-long_blanc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2541" y="4913915"/>
              <a:ext cx="517509" cy="174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5366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51" y="985838"/>
            <a:ext cx="8562975" cy="355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cxnSp>
        <p:nvCxnSpPr>
          <p:cNvPr id="10" name="Connecteur droit 9"/>
          <p:cNvCxnSpPr/>
          <p:nvPr userDrawn="1"/>
        </p:nvCxnSpPr>
        <p:spPr bwMode="auto">
          <a:xfrm>
            <a:off x="301957" y="147487"/>
            <a:ext cx="0" cy="364331"/>
          </a:xfrm>
          <a:prstGeom prst="line">
            <a:avLst/>
          </a:prstGeom>
          <a:solidFill>
            <a:srgbClr val="861616"/>
          </a:solidFill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57" r:id="rId4"/>
    <p:sldLayoutId id="2147483651" r:id="rId5"/>
    <p:sldLayoutId id="2147483662" r:id="rId6"/>
    <p:sldLayoutId id="2147483661" r:id="rId7"/>
    <p:sldLayoutId id="2147483653" r:id="rId8"/>
    <p:sldLayoutId id="2147483654" r:id="rId9"/>
    <p:sldLayoutId id="214748365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marL="2889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fr-FR" sz="1600" b="1" kern="0" dirty="0" smtClean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  <a:lvl2pPr marL="2889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2pPr>
      <a:lvl3pPr marL="2889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3pPr>
      <a:lvl4pPr marL="2889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4pPr>
      <a:lvl5pPr marL="2889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5pPr>
      <a:lvl6pPr marL="7461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6pPr>
      <a:lvl7pPr marL="12033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7pPr>
      <a:lvl8pPr marL="16605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8pPr>
      <a:lvl9pPr marL="2117725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"/>
        <a:defRPr sz="1600" b="0">
          <a:solidFill>
            <a:srgbClr val="00913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"/>
        <a:defRPr sz="1600" b="1">
          <a:solidFill>
            <a:schemeClr val="bg2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"/>
        <a:defRPr sz="1200" b="1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¶"/>
        <a:defRPr sz="1100" b="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¶"/>
        <a:defRPr sz="1100" b="0">
          <a:solidFill>
            <a:schemeClr val="tx1">
              <a:lumMod val="65000"/>
              <a:lumOff val="35000"/>
            </a:schemeClr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¶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¶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¶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¶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rest-hotel.fr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cs.google.com/forms/d/e/1FAIpQLScWktZdw5f6KsQ61JyuNVlizfcrXJjL15GG4cv-33RZtlKlKA/viewform?usp=sf_link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/>
          <p:cNvSpPr>
            <a:spLocks noGrp="1"/>
          </p:cNvSpPr>
          <p:nvPr>
            <p:ph type="ctrTitle"/>
          </p:nvPr>
        </p:nvSpPr>
        <p:spPr>
          <a:xfrm>
            <a:off x="445221" y="2232561"/>
            <a:ext cx="7204075" cy="498873"/>
          </a:xfrm>
        </p:spPr>
        <p:txBody>
          <a:bodyPr/>
          <a:lstStyle/>
          <a:p>
            <a:r>
              <a:rPr lang="fr-FR" dirty="0" smtClean="0"/>
              <a:t>Le challenge Bien manger en Normandie 2022 : C’est parti!</a:t>
            </a:r>
            <a:endParaRPr lang="fr-FR" dirty="0"/>
          </a:p>
        </p:txBody>
      </p:sp>
      <p:sp>
        <p:nvSpPr>
          <p:cNvPr id="19" name="Espace réservé du contenu 18"/>
          <p:cNvSpPr>
            <a:spLocks noGrp="1"/>
          </p:cNvSpPr>
          <p:nvPr>
            <p:ph idx="10"/>
          </p:nvPr>
        </p:nvSpPr>
        <p:spPr>
          <a:xfrm>
            <a:off x="2876266" y="3819617"/>
            <a:ext cx="3391469" cy="599237"/>
          </a:xfrm>
        </p:spPr>
        <p:txBody>
          <a:bodyPr/>
          <a:lstStyle/>
          <a:p>
            <a:r>
              <a:rPr lang="fr-FR" dirty="0"/>
              <a:t>Réunion Régionale d'AGORES </a:t>
            </a:r>
            <a:endParaRPr lang="fr-FR" dirty="0" smtClean="0"/>
          </a:p>
          <a:p>
            <a:r>
              <a:rPr lang="fr-FR" dirty="0" smtClean="0"/>
              <a:t>Normandie – La </a:t>
            </a:r>
            <a:r>
              <a:rPr lang="fr-FR" dirty="0" err="1" smtClean="0"/>
              <a:t>Saussaye</a:t>
            </a:r>
            <a:endParaRPr lang="fr-FR" dirty="0"/>
          </a:p>
          <a:p>
            <a:r>
              <a:rPr lang="fr-FR" dirty="0"/>
              <a:t>MERCREDI </a:t>
            </a:r>
            <a:r>
              <a:rPr lang="fr-FR" dirty="0" smtClean="0"/>
              <a:t>30 Mars </a:t>
            </a:r>
            <a:r>
              <a:rPr lang="fr-FR" dirty="0"/>
              <a:t>2022</a:t>
            </a:r>
          </a:p>
          <a:p>
            <a:r>
              <a:rPr lang="fr-FR" b="1" dirty="0"/>
              <a:t> 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26126" y="4865048"/>
            <a:ext cx="6650247" cy="147639"/>
          </a:xfrm>
        </p:spPr>
        <p:txBody>
          <a:bodyPr/>
          <a:lstStyle/>
          <a:p>
            <a:endParaRPr lang="fr-FR"/>
          </a:p>
        </p:txBody>
      </p:sp>
      <p:pic>
        <p:nvPicPr>
          <p:cNvPr id="7" name="Image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7692" r="10692"/>
          <a:stretch/>
        </p:blipFill>
        <p:spPr bwMode="auto">
          <a:xfrm>
            <a:off x="5795157" y="168795"/>
            <a:ext cx="2030682" cy="2105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s2"/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2526" y="1022823"/>
            <a:ext cx="1948815" cy="859155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2" name="ZoneTexte 1"/>
          <p:cNvSpPr txBox="1"/>
          <p:nvPr/>
        </p:nvSpPr>
        <p:spPr>
          <a:xfrm>
            <a:off x="2933204" y="1221567"/>
            <a:ext cx="2861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Partenaire de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67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Challenge BMN 2022 : 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65714" y="888043"/>
            <a:ext cx="5878286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Cette édition se présente comme un défi ! </a:t>
            </a:r>
            <a:endParaRPr lang="fr-FR" sz="1800" dirty="0" smtClean="0">
              <a:solidFill>
                <a:schemeClr val="bg1"/>
              </a:solidFill>
            </a:endParaRPr>
          </a:p>
          <a:p>
            <a:endParaRPr lang="fr-FR" sz="1800" dirty="0" smtClean="0">
              <a:solidFill>
                <a:schemeClr val="bg1"/>
              </a:solidFill>
            </a:endParaRPr>
          </a:p>
          <a:p>
            <a:r>
              <a:rPr lang="fr-FR" sz="1800" b="1" dirty="0" smtClean="0">
                <a:solidFill>
                  <a:schemeClr val="bg1"/>
                </a:solidFill>
              </a:rPr>
              <a:t>Le </a:t>
            </a:r>
            <a:r>
              <a:rPr lang="fr-FR" sz="1800" b="1" dirty="0">
                <a:solidFill>
                  <a:schemeClr val="bg1"/>
                </a:solidFill>
              </a:rPr>
              <a:t>challenge se déroule en condition réelle</a:t>
            </a:r>
            <a:r>
              <a:rPr lang="fr-FR" sz="1800" dirty="0">
                <a:solidFill>
                  <a:schemeClr val="bg1"/>
                </a:solidFill>
              </a:rPr>
              <a:t>, en cuisine d’application </a:t>
            </a:r>
          </a:p>
          <a:p>
            <a:r>
              <a:rPr lang="fr-FR" sz="1800" b="1" dirty="0" smtClean="0">
                <a:solidFill>
                  <a:schemeClr val="bg1"/>
                </a:solidFill>
              </a:rPr>
              <a:t>à </a:t>
            </a:r>
            <a:r>
              <a:rPr lang="fr-FR" sz="1800" b="1" dirty="0">
                <a:solidFill>
                  <a:schemeClr val="bg1"/>
                </a:solidFill>
              </a:rPr>
              <a:t>partir d’un panier de produits </a:t>
            </a:r>
            <a:r>
              <a:rPr lang="fr-FR" sz="1800" b="1" dirty="0" smtClean="0">
                <a:solidFill>
                  <a:schemeClr val="bg1"/>
                </a:solidFill>
              </a:rPr>
              <a:t>normands, </a:t>
            </a:r>
          </a:p>
          <a:p>
            <a:endParaRPr lang="fr-FR" sz="1800" b="1" dirty="0" smtClean="0">
              <a:solidFill>
                <a:schemeClr val="bg1"/>
              </a:solidFill>
            </a:endParaRPr>
          </a:p>
          <a:p>
            <a:r>
              <a:rPr lang="fr-FR" sz="1800" b="1" dirty="0" smtClean="0">
                <a:solidFill>
                  <a:schemeClr val="bg1"/>
                </a:solidFill>
              </a:rPr>
              <a:t>Vous revisitez </a:t>
            </a:r>
            <a:r>
              <a:rPr lang="fr-FR" sz="1800" dirty="0" smtClean="0">
                <a:solidFill>
                  <a:schemeClr val="bg1"/>
                </a:solidFill>
              </a:rPr>
              <a:t>un </a:t>
            </a:r>
            <a:r>
              <a:rPr lang="fr-FR" sz="1800" dirty="0">
                <a:solidFill>
                  <a:schemeClr val="bg1"/>
                </a:solidFill>
              </a:rPr>
              <a:t>plat, le propose immédiatement à la dégustation au jury présent et reçoivent leur récompense</a:t>
            </a:r>
            <a:r>
              <a:rPr lang="fr-FR" sz="1800" dirty="0" smtClean="0">
                <a:solidFill>
                  <a:schemeClr val="bg1"/>
                </a:solidFill>
              </a:rPr>
              <a:t>.</a:t>
            </a:r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1" y="724395"/>
            <a:ext cx="2929593" cy="418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6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437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547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0" y="707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0" y="10487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0" y="1220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0" y="1417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0" y="1576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0" y="1740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0" y="19526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entury Gothic" pitchFamily="34" charset="0"/>
                <a:cs typeface="Times New Roman" pitchFamily="18" charset="0"/>
              </a:rPr>
              <a:t>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Times New Roman" pitchFamily="18" charset="0"/>
              </a:rPr>
              <a:t>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V:\0_35-PF\1.Alimentaire et Proximité\2.Alimentation de proximité\RN_Sarah\photos FAP\20211117_143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439" y="-1"/>
            <a:ext cx="2102561" cy="15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0_35-PF\1.Alimentaire et Proximité\2.Alimentation de proximité\RN_Sarah\photos FAP\20211117_161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93" y="-5939"/>
            <a:ext cx="2200812" cy="165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Candidats 100321\Candidat L1-E 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455" y="3086943"/>
            <a:ext cx="2390984" cy="15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E:\Concours 061021\Candidats\G2-Binome Léandre Martin (2)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05" y="3134871"/>
            <a:ext cx="2390984" cy="15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E:\Concours 061021\Candidats\G1-Binome Thomas Cardoen (2)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3188" y="3075068"/>
            <a:ext cx="2200812" cy="15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Candidats 090621\Candidats G2- Jerome Ozenne (2)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9314" y="3134871"/>
            <a:ext cx="2390984" cy="159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26"/>
          <p:cNvSpPr>
            <a:spLocks noChangeArrowheads="1"/>
          </p:cNvSpPr>
          <p:nvPr/>
        </p:nvSpPr>
        <p:spPr bwMode="auto">
          <a:xfrm>
            <a:off x="0" y="1971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entury Gothic" pitchFamily="34" charset="0"/>
                <a:cs typeface="Times New Roman" pitchFamily="18" charset="0"/>
              </a:rPr>
              <a:t>  </a:t>
            </a:r>
            <a:endParaRPr kumimoji="0" lang="fr-FR" alt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Picture 2" descr="D:\Candidats 090621\Candidats G2- Philippe Parrotin (2)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17" y="0"/>
            <a:ext cx="2392238" cy="1595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D:\Candidats Concours 190521\Candidat G2 - Nicolas Cadinot (2)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015" y="1567689"/>
            <a:ext cx="2390985" cy="158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D:\Plats Concours 190521\Plat G2 -  Nicolas Cadinot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505" y="1544275"/>
            <a:ext cx="2371188" cy="158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D:\Candidats Concours 190521\Candidat G1 - David Devaux (2).jpg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3693" y="1544275"/>
            <a:ext cx="2200811" cy="15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D:\Candidats Concours 190521\Candidat G1 - Regis Crochemore (2)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505" y="-5939"/>
            <a:ext cx="2428347" cy="158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D:\Concours 090621\Plats\Plats G2 - Pilippe Parrotin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170" y="1570172"/>
            <a:ext cx="2405057" cy="157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4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Challenge BMN 2022 : 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3138" y="650675"/>
            <a:ext cx="868086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</a:rPr>
              <a:t>Une </a:t>
            </a:r>
            <a:r>
              <a:rPr lang="fr-FR" sz="1800" b="1" dirty="0">
                <a:solidFill>
                  <a:schemeClr val="bg1"/>
                </a:solidFill>
              </a:rPr>
              <a:t>inscription </a:t>
            </a:r>
            <a:r>
              <a:rPr lang="fr-FR" sz="1800" b="1" dirty="0" smtClean="0">
                <a:solidFill>
                  <a:schemeClr val="bg1"/>
                </a:solidFill>
              </a:rPr>
              <a:t>simplifiée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</a:rPr>
              <a:t>Un </a:t>
            </a:r>
            <a:r>
              <a:rPr lang="fr-FR" sz="1800" b="1" dirty="0">
                <a:solidFill>
                  <a:schemeClr val="bg1"/>
                </a:solidFill>
              </a:rPr>
              <a:t>plat à revisiter </a:t>
            </a:r>
            <a:r>
              <a:rPr lang="fr-FR" sz="1800" dirty="0" smtClean="0">
                <a:solidFill>
                  <a:schemeClr val="bg1"/>
                </a:solidFill>
              </a:rPr>
              <a:t>(pas de </a:t>
            </a:r>
            <a:r>
              <a:rPr lang="fr-FR" sz="1800" dirty="0">
                <a:solidFill>
                  <a:schemeClr val="bg1"/>
                </a:solidFill>
              </a:rPr>
              <a:t>menu entier à composer, à chiffrer, à </a:t>
            </a:r>
            <a:r>
              <a:rPr lang="fr-FR" sz="1800" dirty="0" smtClean="0">
                <a:solidFill>
                  <a:schemeClr val="bg1"/>
                </a:solidFill>
              </a:rPr>
              <a:t>équilibrer comme dans l’ancienne version) </a:t>
            </a:r>
            <a:endParaRPr lang="fr-FR" sz="1800" dirty="0">
              <a:solidFill>
                <a:schemeClr val="bg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</a:rPr>
              <a:t>Un </a:t>
            </a:r>
            <a:r>
              <a:rPr lang="fr-FR" sz="1800" b="1" dirty="0">
                <a:solidFill>
                  <a:schemeClr val="bg1"/>
                </a:solidFill>
              </a:rPr>
              <a:t>choix parmi </a:t>
            </a:r>
            <a:r>
              <a:rPr lang="fr-FR" sz="1800" b="1" dirty="0" smtClean="0">
                <a:solidFill>
                  <a:schemeClr val="bg1"/>
                </a:solidFill>
              </a:rPr>
              <a:t>4 </a:t>
            </a:r>
            <a:r>
              <a:rPr lang="fr-FR" sz="1800" b="1" dirty="0">
                <a:solidFill>
                  <a:schemeClr val="bg1"/>
                </a:solidFill>
              </a:rPr>
              <a:t>propositions</a:t>
            </a:r>
            <a:r>
              <a:rPr lang="fr-FR" sz="1800" dirty="0">
                <a:solidFill>
                  <a:schemeClr val="bg1"/>
                </a:solidFill>
              </a:rPr>
              <a:t> </a:t>
            </a:r>
            <a:endParaRPr lang="fr-FR" sz="1800" dirty="0" smtClean="0">
              <a:solidFill>
                <a:schemeClr val="bg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</a:rPr>
              <a:t>Disparition </a:t>
            </a:r>
            <a:r>
              <a:rPr lang="fr-FR" sz="1800" b="1" dirty="0">
                <a:solidFill>
                  <a:schemeClr val="bg1"/>
                </a:solidFill>
              </a:rPr>
              <a:t>des catégories</a:t>
            </a:r>
            <a:r>
              <a:rPr lang="fr-FR" sz="1800" dirty="0">
                <a:solidFill>
                  <a:schemeClr val="bg1"/>
                </a:solidFill>
              </a:rPr>
              <a:t> (Lycée, collège, MFR, primaire, élèves, chef honneur…) 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</a:rPr>
              <a:t>Un </a:t>
            </a:r>
            <a:r>
              <a:rPr lang="fr-FR" sz="1800" b="1" dirty="0">
                <a:solidFill>
                  <a:schemeClr val="bg1"/>
                </a:solidFill>
              </a:rPr>
              <a:t>élève apprenant en binôme </a:t>
            </a:r>
            <a:endParaRPr lang="fr-FR" sz="1800" dirty="0">
              <a:solidFill>
                <a:schemeClr val="bg1"/>
              </a:solidFill>
            </a:endParaRP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</a:rPr>
              <a:t>Une </a:t>
            </a:r>
            <a:r>
              <a:rPr lang="fr-FR" sz="1800" b="1" dirty="0">
                <a:solidFill>
                  <a:schemeClr val="bg1"/>
                </a:solidFill>
              </a:rPr>
              <a:t>seule journée</a:t>
            </a:r>
            <a:r>
              <a:rPr lang="fr-FR" sz="1800" dirty="0">
                <a:solidFill>
                  <a:schemeClr val="bg1"/>
                </a:solidFill>
              </a:rPr>
              <a:t> : épreuve, passage devant le jury et remise des prix le même jour (prévoir la journée).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chemeClr val="bg1"/>
                </a:solidFill>
              </a:rPr>
              <a:t>Une </a:t>
            </a:r>
            <a:r>
              <a:rPr lang="fr-FR" sz="1800" b="1" dirty="0">
                <a:solidFill>
                  <a:schemeClr val="bg1"/>
                </a:solidFill>
              </a:rPr>
              <a:t>finale des finales </a:t>
            </a:r>
            <a:r>
              <a:rPr lang="fr-FR" sz="1800" dirty="0">
                <a:solidFill>
                  <a:schemeClr val="bg1"/>
                </a:solidFill>
              </a:rPr>
              <a:t>réservée aux gagnants de chaque challenge qui aura lieu au salon </a:t>
            </a:r>
            <a:r>
              <a:rPr lang="fr-FR" sz="1800" dirty="0" err="1">
                <a:solidFill>
                  <a:schemeClr val="bg1"/>
                </a:solidFill>
              </a:rPr>
              <a:t>Rest’Hotel</a:t>
            </a:r>
            <a:r>
              <a:rPr lang="fr-FR" sz="1800" dirty="0">
                <a:solidFill>
                  <a:schemeClr val="bg1"/>
                </a:solidFill>
              </a:rPr>
              <a:t> le </a:t>
            </a:r>
            <a:r>
              <a:rPr lang="fr-FR" sz="1800" b="1" dirty="0">
                <a:solidFill>
                  <a:schemeClr val="bg1"/>
                </a:solidFill>
              </a:rPr>
              <a:t>dimanche 9 octobre 2022 </a:t>
            </a:r>
            <a:r>
              <a:rPr lang="fr-FR" sz="1800" dirty="0">
                <a:solidFill>
                  <a:schemeClr val="bg1"/>
                </a:solidFill>
              </a:rPr>
              <a:t>à Rouen dans une ambiance festive.</a:t>
            </a:r>
            <a:endParaRPr lang="fr-FR" sz="1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22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programmation du Challenge BMN 2022 : 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3138" y="589119"/>
            <a:ext cx="868086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 Mercredi 4 Mai 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 porc normand et ses petits légumes de saison de la Vallée de la Seine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Lycée JB 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Décretot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de Louviers (27)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 Mercredi 11 Mai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 dessert à base d'</a:t>
            </a:r>
            <a:r>
              <a:rPr kumimoji="0" lang="fr-FR" altLang="fr-FR" sz="1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oeufs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et de lait accompagné de son biscuit maison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Lycée hôtelier Paul Cornu de Lisieux (14)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 Mercredi 22 Juin 2002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 plat végétarien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Lycée Hôtelier Flora Tristan</a:t>
            </a:r>
            <a:r>
              <a:rPr kumimoji="0" lang="fr-FR" altLang="fr-FR" sz="1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de La Ferté Macé (61)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6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 Mercredi 29 Juin 2022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Le Tacaud et ses légumes de saison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Groupe </a:t>
            </a:r>
            <a:r>
              <a:rPr lang="fr-FR" altLang="fr-FR" sz="14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Fim</a:t>
            </a:r>
            <a:r>
              <a:rPr lang="fr-FR" altLang="fr-FR" sz="14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 de Saint-Lô (50)</a:t>
            </a:r>
          </a:p>
        </p:txBody>
      </p:sp>
      <p:pic>
        <p:nvPicPr>
          <p:cNvPr id="14" name="Picture 4" descr="V:\0_35-PF\1.Alimentaire et Proximité\2.Alimentation de proximité\RN_Sarah\photos FAP\20211006_1617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8" t="24173"/>
          <a:stretch/>
        </p:blipFill>
        <p:spPr bwMode="auto">
          <a:xfrm>
            <a:off x="5414717" y="2719449"/>
            <a:ext cx="3729284" cy="24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0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finale des finales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73133" y="2002576"/>
            <a:ext cx="868086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Le dimanche 9 octobre 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au Salon </a:t>
            </a:r>
            <a:r>
              <a:rPr kumimoji="0" lang="fr-FR" altLang="fr-FR" sz="1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Rest’Hotel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à Rouen (7</a:t>
            </a:r>
            <a:r>
              <a:rPr lang="fr-FR" altLang="fr-F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6)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Thème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Velouté aux légumes locaux et </a:t>
            </a:r>
            <a:r>
              <a:rPr lang="fr-FR" altLang="fr-FR" sz="1600" dirty="0" err="1" smtClean="0">
                <a:solidFill>
                  <a:schemeClr val="bg1"/>
                </a:solidFill>
                <a:latin typeface="Arial" charset="0"/>
                <a:cs typeface="Arial" charset="0"/>
              </a:rPr>
              <a:t>Tartinade</a:t>
            </a:r>
            <a:r>
              <a:rPr lang="fr-FR" altLang="fr-FR" sz="1600" dirty="0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fr-FR" altLang="fr-FR" sz="16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chaude aux fromages AOP de Normandie</a:t>
            </a:r>
            <a:endParaRPr lang="fr-FR" altLang="fr-FR" sz="14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Logo Header Rest Hotel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710" y="501279"/>
            <a:ext cx="33337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82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dotations: 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80010" y="792683"/>
            <a:ext cx="8680862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sz="1400" b="1" u="sng" dirty="0">
                <a:solidFill>
                  <a:schemeClr val="bg1"/>
                </a:solidFill>
              </a:rPr>
              <a:t>Pour le binôme classé 1</a:t>
            </a:r>
            <a:r>
              <a:rPr lang="fr-FR" sz="1400" b="1" u="sng" baseline="30000" dirty="0">
                <a:solidFill>
                  <a:schemeClr val="bg1"/>
                </a:solidFill>
              </a:rPr>
              <a:t>er</a:t>
            </a:r>
            <a:r>
              <a:rPr lang="fr-FR" sz="1400" dirty="0">
                <a:solidFill>
                  <a:schemeClr val="bg1"/>
                </a:solidFill>
              </a:rPr>
              <a:t> : Médaille d’or + diplôme. </a:t>
            </a:r>
            <a:endParaRPr lang="fr-FR" sz="1400" b="1" dirty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Pour le </a:t>
            </a:r>
            <a:r>
              <a:rPr lang="fr-FR" sz="1400" dirty="0" smtClean="0">
                <a:solidFill>
                  <a:schemeClr val="bg1"/>
                </a:solidFill>
              </a:rPr>
              <a:t>candidat </a:t>
            </a:r>
            <a:r>
              <a:rPr lang="fr-FR" sz="1400" dirty="0">
                <a:solidFill>
                  <a:schemeClr val="bg1"/>
                </a:solidFill>
              </a:rPr>
              <a:t> : 1 repas dans un restaurant normand pour l’équipe de restauration de son établissement (5/6) personnes (Valeur 350€</a:t>
            </a:r>
            <a:r>
              <a:rPr lang="fr-FR" sz="1400" dirty="0" smtClean="0">
                <a:solidFill>
                  <a:schemeClr val="bg1"/>
                </a:solidFill>
              </a:rPr>
              <a:t>) et un panier garni.</a:t>
            </a:r>
            <a:endParaRPr lang="fr-FR" sz="1400" b="1" dirty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Pour les élèves apprenants : un panier garni.</a:t>
            </a:r>
            <a:endParaRPr lang="fr-FR" sz="1400" b="1" dirty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 </a:t>
            </a:r>
            <a:endParaRPr lang="fr-FR" sz="1400" b="1" dirty="0">
              <a:solidFill>
                <a:schemeClr val="bg1"/>
              </a:solidFill>
            </a:endParaRPr>
          </a:p>
          <a:p>
            <a:pPr algn="l"/>
            <a:r>
              <a:rPr lang="fr-FR" sz="1400" b="1" u="sng" dirty="0">
                <a:solidFill>
                  <a:schemeClr val="bg1"/>
                </a:solidFill>
              </a:rPr>
              <a:t>Pour le binôme classé 2nd:</a:t>
            </a:r>
            <a:r>
              <a:rPr lang="fr-FR" sz="1400" dirty="0">
                <a:solidFill>
                  <a:schemeClr val="bg1"/>
                </a:solidFill>
              </a:rPr>
              <a:t> Médaille d’argent + diplôme. </a:t>
            </a:r>
            <a:endParaRPr lang="fr-FR" sz="1400" b="1" dirty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Pour le candidat : 1 repas au restaurant en Normandie pour l’équipe de restauration de son établissement (5/6) personnes (Valeur 240 €</a:t>
            </a:r>
            <a:r>
              <a:rPr lang="fr-FR" sz="1400" dirty="0" smtClean="0">
                <a:solidFill>
                  <a:schemeClr val="bg1"/>
                </a:solidFill>
              </a:rPr>
              <a:t>) </a:t>
            </a:r>
            <a:r>
              <a:rPr lang="fr-FR" sz="1400" dirty="0">
                <a:solidFill>
                  <a:schemeClr val="bg1"/>
                </a:solidFill>
              </a:rPr>
              <a:t>et un panier garni</a:t>
            </a:r>
            <a:r>
              <a:rPr lang="fr-FR" sz="1400" dirty="0" smtClean="0">
                <a:solidFill>
                  <a:schemeClr val="bg1"/>
                </a:solidFill>
              </a:rPr>
              <a:t>.</a:t>
            </a:r>
            <a:endParaRPr lang="fr-FR" sz="1400" b="1" dirty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Pour les élèves apprenants : un panier garni.</a:t>
            </a:r>
            <a:endParaRPr lang="fr-FR" sz="1400" b="1" dirty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 </a:t>
            </a:r>
            <a:endParaRPr lang="fr-FR" sz="1400" b="1" dirty="0">
              <a:solidFill>
                <a:schemeClr val="bg1"/>
              </a:solidFill>
            </a:endParaRPr>
          </a:p>
          <a:p>
            <a:pPr algn="l"/>
            <a:r>
              <a:rPr lang="fr-FR" sz="1400" b="1" u="sng" dirty="0">
                <a:solidFill>
                  <a:schemeClr val="bg1"/>
                </a:solidFill>
              </a:rPr>
              <a:t>Pour les binômes classés 3ème</a:t>
            </a:r>
            <a:r>
              <a:rPr lang="fr-FR" sz="1400" dirty="0">
                <a:solidFill>
                  <a:schemeClr val="bg1"/>
                </a:solidFill>
              </a:rPr>
              <a:t>: Médaille de bronze + </a:t>
            </a:r>
            <a:r>
              <a:rPr lang="fr-FR" sz="1400" dirty="0" smtClean="0">
                <a:solidFill>
                  <a:schemeClr val="bg1"/>
                </a:solidFill>
              </a:rPr>
              <a:t>diplôme</a:t>
            </a:r>
          </a:p>
          <a:p>
            <a:pPr algn="l"/>
            <a:r>
              <a:rPr lang="fr-FR" sz="1400" dirty="0" smtClean="0">
                <a:solidFill>
                  <a:schemeClr val="bg1"/>
                </a:solidFill>
              </a:rPr>
              <a:t>Pour </a:t>
            </a:r>
            <a:r>
              <a:rPr lang="fr-FR" sz="1400" dirty="0">
                <a:solidFill>
                  <a:schemeClr val="bg1"/>
                </a:solidFill>
              </a:rPr>
              <a:t>le candidat : un panier garni XXL à partager avec l’équipe de restauration de l’établissement.</a:t>
            </a:r>
            <a:endParaRPr lang="fr-FR" sz="1400" b="1" dirty="0">
              <a:solidFill>
                <a:schemeClr val="bg1"/>
              </a:solidFill>
            </a:endParaRPr>
          </a:p>
          <a:p>
            <a:pPr algn="l"/>
            <a:r>
              <a:rPr lang="fr-FR" sz="1400" dirty="0">
                <a:solidFill>
                  <a:schemeClr val="bg1"/>
                </a:solidFill>
              </a:rPr>
              <a:t>Pour les élèves apprenants : un panier garni.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452254" y="4298867"/>
            <a:ext cx="453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un livre de vos recettes</a:t>
            </a:r>
            <a:endParaRPr lang="fr-FR" dirty="0"/>
          </a:p>
        </p:txBody>
      </p:sp>
      <p:pic>
        <p:nvPicPr>
          <p:cNvPr id="2050" name="Picture 2" descr="Livre recettes La Cuisine aux Cristaux d'Huiles Essentielles - Aromandis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t="10753" r="11808" b="13194"/>
          <a:stretch/>
        </p:blipFill>
        <p:spPr bwMode="auto">
          <a:xfrm rot="1639616">
            <a:off x="6922352" y="3755669"/>
            <a:ext cx="1106431" cy="1086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6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vous inscrire: 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0088" y="1188172"/>
            <a:ext cx="572390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b="1" u="sng" dirty="0">
                <a:solidFill>
                  <a:schemeClr val="bg1"/>
                </a:solidFill>
              </a:rPr>
              <a:t>Pour vous inscrire, merci de cliquer sur le lien ci-dessous</a:t>
            </a:r>
            <a:r>
              <a:rPr lang="fr-FR" sz="1400" dirty="0">
                <a:solidFill>
                  <a:schemeClr val="bg1"/>
                </a:solidFill>
              </a:rPr>
              <a:t/>
            </a:r>
            <a:br>
              <a:rPr lang="fr-FR" sz="1400" dirty="0">
                <a:solidFill>
                  <a:schemeClr val="bg1"/>
                </a:solidFill>
              </a:rPr>
            </a:br>
            <a:endParaRPr lang="fr-FR" sz="1400" dirty="0">
              <a:solidFill>
                <a:schemeClr val="bg1"/>
              </a:solidFill>
            </a:endParaRPr>
          </a:p>
          <a:p>
            <a:r>
              <a:rPr lang="fr-FR" sz="1400" dirty="0">
                <a:solidFill>
                  <a:schemeClr val="bg1"/>
                </a:solidFill>
                <a:hlinkClick r:id="rId2"/>
              </a:rPr>
              <a:t>https://</a:t>
            </a:r>
            <a:r>
              <a:rPr lang="fr-FR" sz="1400" dirty="0" smtClean="0">
                <a:solidFill>
                  <a:schemeClr val="bg1"/>
                </a:solidFill>
                <a:hlinkClick r:id="rId2"/>
              </a:rPr>
              <a:t>docs.google.com/forms/d/e/1FAIpQLScWktZdw5f6KsQ61JyuNVlizfcrXJjL15GG4cv-33RZtlKlKA/viewform?usp=sf_link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bg1"/>
              </a:solidFill>
            </a:endParaRPr>
          </a:p>
          <a:p>
            <a:endParaRPr lang="fr-FR" sz="1400" dirty="0" smtClean="0">
              <a:solidFill>
                <a:schemeClr val="bg1"/>
              </a:solidFill>
            </a:endParaRPr>
          </a:p>
          <a:p>
            <a:r>
              <a:rPr lang="fr-FR" sz="1400" dirty="0" smtClean="0">
                <a:solidFill>
                  <a:schemeClr val="bg1"/>
                </a:solidFill>
              </a:rPr>
              <a:t>Ou par tél : 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Sarah </a:t>
            </a:r>
            <a:r>
              <a:rPr lang="fr-FR" sz="1400" dirty="0" err="1" smtClean="0">
                <a:solidFill>
                  <a:schemeClr val="bg1"/>
                </a:solidFill>
              </a:rPr>
              <a:t>Lesnard</a:t>
            </a:r>
            <a:r>
              <a:rPr lang="fr-FR" sz="1400" dirty="0" smtClean="0">
                <a:solidFill>
                  <a:schemeClr val="bg1"/>
                </a:solidFill>
              </a:rPr>
              <a:t> : 06 74 83 02 75</a:t>
            </a:r>
            <a:endParaRPr lang="fr-FR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0" y="854548"/>
            <a:ext cx="2814450" cy="401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.pot">
  <a:themeElements>
    <a:clrScheme name="Nouvelle pré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ouvelle présentation.po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6161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6161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ouvelle pré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260</Words>
  <Application>Microsoft Office PowerPoint</Application>
  <PresentationFormat>Affichage à l'écran (16:9)</PresentationFormat>
  <Paragraphs>74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Nouvelle présentation.pot</vt:lpstr>
      <vt:lpstr>Le challenge Bien manger en Normandie 2022 : C’est parti!</vt:lpstr>
      <vt:lpstr>Le Challenge BMN 2022 : </vt:lpstr>
      <vt:lpstr>Présentation PowerPoint</vt:lpstr>
      <vt:lpstr>Le Challenge BMN 2022 : </vt:lpstr>
      <vt:lpstr>La programmation du Challenge BMN 2022 : </vt:lpstr>
      <vt:lpstr>La finale des finales</vt:lpstr>
      <vt:lpstr>Les dotations: </vt:lpstr>
      <vt:lpstr>Pour vous inscrire: </vt:lpstr>
    </vt:vector>
  </TitlesOfParts>
  <Company>CRAN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cskrzyniarsz</dc:creator>
  <cp:lastModifiedBy>Utilisateur Windows</cp:lastModifiedBy>
  <cp:revision>108</cp:revision>
  <cp:lastPrinted>2022-03-03T09:17:20Z</cp:lastPrinted>
  <dcterms:created xsi:type="dcterms:W3CDTF">2009-03-02T09:01:29Z</dcterms:created>
  <dcterms:modified xsi:type="dcterms:W3CDTF">2022-03-29T14:13:11Z</dcterms:modified>
</cp:coreProperties>
</file>