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67" r:id="rId4"/>
    <p:sldId id="259" r:id="rId5"/>
    <p:sldId id="261" r:id="rId6"/>
    <p:sldId id="265" r:id="rId7"/>
    <p:sldId id="263" r:id="rId8"/>
    <p:sldId id="268"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885D36-2C9F-40D7-A8E1-973245D2DEF9}" type="datetimeFigureOut">
              <a:rPr lang="fr-FR" smtClean="0"/>
              <a:t>27/09/2022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1EAD8-F41E-4A45-ABED-A367070686E3}" type="slidenum">
              <a:rPr lang="fr-FR" smtClean="0"/>
              <a:t>‹N°›</a:t>
            </a:fld>
            <a:endParaRPr lang="fr-FR"/>
          </a:p>
        </p:txBody>
      </p:sp>
    </p:spTree>
    <p:extLst>
      <p:ext uri="{BB962C8B-B14F-4D97-AF65-F5344CB8AC3E}">
        <p14:creationId xmlns:p14="http://schemas.microsoft.com/office/powerpoint/2010/main" val="2895292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C77314E4-6956-43EE-8AFA-06D67FF7393B}"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926F3695-CA5C-47E4-B7AA-6F4F53992CCA}"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267FEDB4-597E-4A14-8526-27DC651C73E4}"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D079788-5871-4C70-BA04-723727158A37}"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471D127-E26B-4B2E-A77E-490FE03C3AA7}"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74F3345-A5A5-498B-AB64-3C16E2C04AAE}"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088A2A4-85AB-4BBC-9E26-4A6CE39A0C8C}"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468A580-1C5F-4235-9DA3-ED601A2A7E56}"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95F21CE-8791-4BF7-8E54-FE2168C9C3C4}"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D11F7167-0661-4BF9-8CDF-96E3DA30D97F}"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A1C2334-D2C6-4C6C-AFF7-AE31595FA03B}"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B3EA8F3-AE12-460A-A35A-90407183DBD4}" type="datetime1">
              <a:rPr lang="en-US" smtClean="0"/>
              <a:t>9/27/2022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266D85B-CFBE-4138-9DB0-04B8F52E0009}" type="datetime1">
              <a:rPr lang="en-US" smtClean="0"/>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4920C-9880-444D-A27D-5C19F4551919}" type="datetime1">
              <a:rPr lang="en-US" smtClean="0"/>
              <a:t>9/27/2022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E8E6FE0B-7260-4818-8C11-FE6FF5DB8F05}"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E93D83CF-807C-48D6-A35C-C55ACC33BD9A}" type="datetime1">
              <a:rPr lang="en-US" smtClean="0"/>
              <a:t>9/27/2022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FD2E4D-C2A0-4A70-A39D-67BC72262034}" type="datetime1">
              <a:rPr lang="en-US" smtClean="0"/>
              <a:t>9/27/2022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05098" y="814647"/>
            <a:ext cx="7968905" cy="3236189"/>
          </a:xfrm>
        </p:spPr>
        <p:txBody>
          <a:bodyPr/>
          <a:lstStyle/>
          <a:p>
            <a:r>
              <a:rPr lang="fr-FR" dirty="0" smtClean="0"/>
              <a:t>Les recrutements dans les collectivités et le renouvellement des générations</a:t>
            </a:r>
            <a:endParaRPr lang="fr-FR" dirty="0"/>
          </a:p>
        </p:txBody>
      </p:sp>
      <p:sp>
        <p:nvSpPr>
          <p:cNvPr id="3" name="Sous-titre 2"/>
          <p:cNvSpPr>
            <a:spLocks noGrp="1"/>
          </p:cNvSpPr>
          <p:nvPr>
            <p:ph type="subTitle" idx="1"/>
          </p:nvPr>
        </p:nvSpPr>
        <p:spPr/>
        <p:txBody>
          <a:bodyPr>
            <a:normAutofit fontScale="92500" lnSpcReduction="10000"/>
          </a:bodyPr>
          <a:lstStyle/>
          <a:p>
            <a:pPr algn="l"/>
            <a:endParaRPr lang="fr-FR" dirty="0"/>
          </a:p>
          <a:p>
            <a:pPr algn="l"/>
            <a:r>
              <a:rPr lang="fr-FR" b="1" i="1" dirty="0" smtClean="0"/>
              <a:t>Sonia PAVIC </a:t>
            </a:r>
            <a:r>
              <a:rPr lang="fr-FR" i="1" dirty="0" smtClean="0"/>
              <a:t>Directeur de la Mission Modernisation et Organisation</a:t>
            </a:r>
          </a:p>
          <a:p>
            <a:pPr algn="l"/>
            <a:r>
              <a:rPr lang="fr-FR" i="1" dirty="0" smtClean="0"/>
              <a:t>Ville de Marseille</a:t>
            </a:r>
          </a:p>
        </p:txBody>
      </p:sp>
      <p:pic>
        <p:nvPicPr>
          <p:cNvPr id="1026" name="Imag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032" y="5251646"/>
            <a:ext cx="2987819" cy="874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Espace réservé du numéro de diapositive 3"/>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6" name="Image 5" descr="C:\Users\MATHIL~1\AppData\Local\Temp\jlbahfoghomipikb.png"/>
          <p:cNvPicPr/>
          <p:nvPr/>
        </p:nvPicPr>
        <p:blipFill>
          <a:blip r:embed="rId3">
            <a:extLst>
              <a:ext uri="{28A0092B-C50C-407E-A947-70E740481C1C}">
                <a14:useLocalDpi xmlns:a14="http://schemas.microsoft.com/office/drawing/2010/main" val="0"/>
              </a:ext>
            </a:extLst>
          </a:blip>
          <a:srcRect/>
          <a:stretch>
            <a:fillRect/>
          </a:stretch>
        </p:blipFill>
        <p:spPr bwMode="auto">
          <a:xfrm>
            <a:off x="4380885" y="4853883"/>
            <a:ext cx="2019300" cy="1806575"/>
          </a:xfrm>
          <a:prstGeom prst="rect">
            <a:avLst/>
          </a:prstGeom>
          <a:noFill/>
          <a:ln>
            <a:noFill/>
          </a:ln>
        </p:spPr>
      </p:pic>
    </p:spTree>
    <p:extLst>
      <p:ext uri="{BB962C8B-B14F-4D97-AF65-F5344CB8AC3E}">
        <p14:creationId xmlns:p14="http://schemas.microsoft.com/office/powerpoint/2010/main" val="3846284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Présentation</a:t>
            </a:r>
            <a:endParaRPr lang="fr-FR" dirty="0"/>
          </a:p>
        </p:txBody>
      </p:sp>
      <p:sp>
        <p:nvSpPr>
          <p:cNvPr id="3" name="Espace réservé du contenu 2"/>
          <p:cNvSpPr>
            <a:spLocks noGrp="1"/>
          </p:cNvSpPr>
          <p:nvPr>
            <p:ph idx="1"/>
          </p:nvPr>
        </p:nvSpPr>
        <p:spPr/>
        <p:txBody>
          <a:bodyPr/>
          <a:lstStyle/>
          <a:p>
            <a:pPr algn="just"/>
            <a:r>
              <a:rPr lang="fr-FR" dirty="0" smtClean="0"/>
              <a:t>Introduction: l’évolution de la fonction RH</a:t>
            </a:r>
          </a:p>
          <a:p>
            <a:pPr algn="just"/>
            <a:r>
              <a:rPr lang="fr-FR" dirty="0" smtClean="0"/>
              <a:t>1ère partie: l’attractivité et la fidélisation des équipes</a:t>
            </a:r>
          </a:p>
          <a:p>
            <a:pPr algn="just"/>
            <a:r>
              <a:rPr lang="fr-FR" dirty="0" smtClean="0"/>
              <a:t>2ème partie : l’enjeu de l’amélioration des conditions de travail</a:t>
            </a:r>
          </a:p>
          <a:p>
            <a:pPr algn="just"/>
            <a:r>
              <a:rPr lang="fr-FR" dirty="0" smtClean="0"/>
              <a:t>3</a:t>
            </a:r>
            <a:r>
              <a:rPr lang="fr-FR" baseline="30000" dirty="0" smtClean="0"/>
              <a:t>ème</a:t>
            </a:r>
            <a:r>
              <a:rPr lang="fr-FR" dirty="0" smtClean="0"/>
              <a:t> partie: le renouvellement des générations: optimiser les parcours professionnels, mutualiser les moyens (…)</a:t>
            </a:r>
          </a:p>
          <a:p>
            <a:endParaRPr lang="fr-FR"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3977059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L’évolution de la Fonction RH</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t>Dans la </a:t>
            </a:r>
            <a:r>
              <a:rPr lang="fr-FR" dirty="0"/>
              <a:t>fonction publique, 4 tendances se dessinent pour les 10 prochaines années </a:t>
            </a:r>
            <a:r>
              <a:rPr lang="fr-FR" dirty="0" smtClean="0"/>
              <a:t>:</a:t>
            </a:r>
          </a:p>
          <a:p>
            <a:pPr algn="just"/>
            <a:r>
              <a:rPr lang="fr-FR" dirty="0" smtClean="0"/>
              <a:t>• Une </a:t>
            </a:r>
            <a:r>
              <a:rPr lang="fr-FR" dirty="0"/>
              <a:t>contrainte budgétaire se </a:t>
            </a:r>
            <a:r>
              <a:rPr lang="fr-FR" dirty="0" smtClean="0"/>
              <a:t>traduisant </a:t>
            </a:r>
            <a:r>
              <a:rPr lang="fr-FR" dirty="0"/>
              <a:t>par une recherche continue d’amélioration des fonctionnements des organisations. Demain, les DRH devront également s’occuper du management des organisations. </a:t>
            </a:r>
            <a:endParaRPr lang="fr-FR" dirty="0" smtClean="0"/>
          </a:p>
          <a:p>
            <a:pPr algn="just"/>
            <a:r>
              <a:rPr lang="fr-FR" dirty="0" smtClean="0"/>
              <a:t>• </a:t>
            </a:r>
            <a:r>
              <a:rPr lang="fr-FR" dirty="0"/>
              <a:t>Une place plus importante aux </a:t>
            </a:r>
            <a:r>
              <a:rPr lang="fr-FR" dirty="0" smtClean="0"/>
              <a:t>besoins </a:t>
            </a:r>
            <a:r>
              <a:rPr lang="fr-FR" dirty="0"/>
              <a:t>exprimés par les usagers et de plus en plus de services </a:t>
            </a:r>
            <a:r>
              <a:rPr lang="fr-FR" dirty="0" smtClean="0"/>
              <a:t>connectés, compte citoyen parcours usagers…</a:t>
            </a:r>
          </a:p>
          <a:p>
            <a:pPr algn="just"/>
            <a:r>
              <a:rPr lang="fr-FR" dirty="0" smtClean="0"/>
              <a:t>• </a:t>
            </a:r>
            <a:r>
              <a:rPr lang="fr-FR" dirty="0"/>
              <a:t>Une plus grande transparence sur les résultats obtenus et les moyens mis en œuvre pour y parvenir. </a:t>
            </a:r>
            <a:endParaRPr lang="fr-FR" dirty="0" smtClean="0"/>
          </a:p>
          <a:p>
            <a:pPr algn="just"/>
            <a:r>
              <a:rPr lang="fr-FR" dirty="0" smtClean="0"/>
              <a:t>• </a:t>
            </a:r>
            <a:r>
              <a:rPr lang="fr-FR" dirty="0"/>
              <a:t>Plus de place à l’expérimentation et aux initiatives </a:t>
            </a:r>
            <a:r>
              <a:rPr lang="fr-FR" dirty="0" smtClean="0"/>
              <a:t>locales</a:t>
            </a:r>
          </a:p>
          <a:p>
            <a:pPr algn="just"/>
            <a:r>
              <a:rPr lang="fr-FR" dirty="0" smtClean="0"/>
              <a:t>Dans ce contexte, les agents des collectivités sont dans une adaptation continue aux changements</a:t>
            </a:r>
            <a:endParaRPr lang="fr-FR"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3</a:t>
            </a:fld>
            <a:endParaRPr lang="en-US" dirty="0"/>
          </a:p>
        </p:txBody>
      </p:sp>
    </p:spTree>
    <p:extLst>
      <p:ext uri="{BB962C8B-B14F-4D97-AF65-F5344CB8AC3E}">
        <p14:creationId xmlns:p14="http://schemas.microsoft.com/office/powerpoint/2010/main" val="177625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I-l ’attractivité </a:t>
            </a:r>
            <a:r>
              <a:rPr lang="fr-FR" dirty="0"/>
              <a:t>et la fidélisation des équipes</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algn="just"/>
            <a:endParaRPr lang="fr-FR" dirty="0" smtClean="0"/>
          </a:p>
          <a:p>
            <a:pPr algn="just"/>
            <a:r>
              <a:rPr lang="fr-FR" dirty="0" smtClean="0"/>
              <a:t>Les évolutions de la fonction RH conduisent à prendre en compte la cohésion interne des collectifs de travail : la marque employeur est une des modalités d’attractivité qui permet de définir ce que l’employeur propose et reflète en terme de valeurs. La fidélisation touche à l’affect et aux conditions d’implication de l’employeur dans les conditions de travail.</a:t>
            </a:r>
          </a:p>
          <a:p>
            <a:pPr algn="just"/>
            <a:r>
              <a:rPr lang="fr-FR" dirty="0" smtClean="0"/>
              <a:t>Le processus de recrutement doit parfois être </a:t>
            </a:r>
            <a:r>
              <a:rPr lang="fr-FR" dirty="0" err="1" smtClean="0"/>
              <a:t>réintérrogé</a:t>
            </a:r>
            <a:r>
              <a:rPr lang="fr-FR" dirty="0" smtClean="0"/>
              <a:t> : sa durée, son adaptation, les réponses apportées aux candidats, l’intégration au poste(…)</a:t>
            </a:r>
          </a:p>
          <a:p>
            <a:pPr algn="just"/>
            <a:r>
              <a:rPr lang="fr-FR" dirty="0" smtClean="0"/>
              <a:t>L’attractivité des parcours professionnels permet de fidéliser le personnel : passer d’agent d’entretien à agent de la restauration, à chef d’équipe. </a:t>
            </a:r>
          </a:p>
          <a:p>
            <a:pPr algn="just"/>
            <a:r>
              <a:rPr lang="fr-FR" dirty="0" smtClean="0"/>
              <a:t>Les parcours ne sont pas simplement verticaux mais horizontaux. Les managers doivent développer les compétences transférables d’un poste à un autre. ex : la capacité de travail en équipe, l’autonomie (...)</a:t>
            </a:r>
          </a:p>
          <a:p>
            <a:pPr algn="just"/>
            <a:r>
              <a:rPr lang="fr-FR" dirty="0" smtClean="0"/>
              <a:t>se </a:t>
            </a:r>
            <a:r>
              <a:rPr lang="fr-FR" dirty="0"/>
              <a:t>servir des outils RH/ GPEC : déterminer une arborescence des postes en regroupant les </a:t>
            </a:r>
            <a:r>
              <a:rPr lang="fr-FR" dirty="0" smtClean="0"/>
              <a:t>métiers, travailler la pyramide des âges (…)</a:t>
            </a:r>
          </a:p>
          <a:p>
            <a:pPr algn="just"/>
            <a:endParaRPr lang="fr-FR"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4</a:t>
            </a:fld>
            <a:endParaRPr lang="en-US" dirty="0"/>
          </a:p>
        </p:txBody>
      </p:sp>
    </p:spTree>
    <p:extLst>
      <p:ext uri="{BB962C8B-B14F-4D97-AF65-F5344CB8AC3E}">
        <p14:creationId xmlns:p14="http://schemas.microsoft.com/office/powerpoint/2010/main" val="1278332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I-l ’attractivité et la fidélisation des équipes </a:t>
            </a:r>
            <a:r>
              <a:rPr lang="fr-FR" dirty="0" smtClean="0"/>
              <a:t>: outil de l’IFSE</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pPr algn="just"/>
            <a:r>
              <a:rPr lang="fr-FR" b="1" dirty="0"/>
              <a:t>L’IFSE peut servir à mieux rémunérer les métiers en tension, lutter contre l’absentéisme, favoriser les mobilités internes ou fidéliser les agents (…)</a:t>
            </a:r>
          </a:p>
          <a:p>
            <a:pPr algn="just"/>
            <a:r>
              <a:rPr lang="fr-FR" b="1" dirty="0"/>
              <a:t>Exemple Ville d’Aix en </a:t>
            </a:r>
            <a:r>
              <a:rPr lang="fr-FR" b="1" dirty="0" err="1"/>
              <a:t>provence</a:t>
            </a:r>
            <a:r>
              <a:rPr lang="fr-FR" dirty="0"/>
              <a:t>: un travail a été fait sur les bas salaires et sur l’absentéisme. Les agents réunissant 3 conditions sur 5 sujétions du poste ont droit au versement d’une part IFSE liées au service fait donc versée à la présence à terme échu en fonction de la demi journée de travail. Sujétions: contraintes horaires, amplitude horaire, rotation des cycles de travail, travail au froid, au bruit, à l’extérieur, travail pénible, salissant etc… montant moyen 150€ par mois résultat, taux d’absentéisme maîtrisé et effet collatéral, mobilités pour reclassement des agents des écoles </a:t>
            </a:r>
            <a:r>
              <a:rPr lang="fr-FR" dirty="0" smtClean="0"/>
              <a:t>maîtrisées</a:t>
            </a:r>
          </a:p>
          <a:p>
            <a:pPr algn="just"/>
            <a:r>
              <a:rPr lang="fr-FR" b="1" dirty="0" smtClean="0"/>
              <a:t>Exemple </a:t>
            </a:r>
            <a:r>
              <a:rPr lang="fr-FR" b="1" dirty="0"/>
              <a:t>Ville de Marseille</a:t>
            </a:r>
            <a:r>
              <a:rPr lang="fr-FR" dirty="0"/>
              <a:t>: part IFSE appelée majoration, liée à des fonctions supplémentaires : la distribution des tickets restaurant, être régisseur recettes et/ou dépenses ou régisseur adjoint, être référent </a:t>
            </a:r>
            <a:r>
              <a:rPr lang="fr-FR" dirty="0" err="1"/>
              <a:t>covid</a:t>
            </a:r>
            <a:r>
              <a:rPr lang="fr-FR" dirty="0"/>
              <a:t>, (…)</a:t>
            </a:r>
          </a:p>
          <a:p>
            <a:endParaRPr lang="fr-FR"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5</a:t>
            </a:fld>
            <a:endParaRPr lang="en-US" dirty="0"/>
          </a:p>
        </p:txBody>
      </p:sp>
    </p:spTree>
    <p:extLst>
      <p:ext uri="{BB962C8B-B14F-4D97-AF65-F5344CB8AC3E}">
        <p14:creationId xmlns:p14="http://schemas.microsoft.com/office/powerpoint/2010/main" val="375183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I-l ’attractivité et la fidélisation des équipes </a:t>
            </a:r>
            <a:r>
              <a:rPr lang="fr-FR" dirty="0" smtClean="0"/>
              <a:t>: outil du CIA</a:t>
            </a:r>
            <a:endParaRPr lang="fr-FR" dirty="0"/>
          </a:p>
        </p:txBody>
      </p:sp>
      <p:sp>
        <p:nvSpPr>
          <p:cNvPr id="3" name="Espace réservé du contenu 2"/>
          <p:cNvSpPr>
            <a:spLocks noGrp="1"/>
          </p:cNvSpPr>
          <p:nvPr>
            <p:ph idx="1"/>
          </p:nvPr>
        </p:nvSpPr>
        <p:spPr/>
        <p:txBody>
          <a:bodyPr/>
          <a:lstStyle/>
          <a:p>
            <a:pPr algn="just"/>
            <a:r>
              <a:rPr lang="fr-FR" dirty="0"/>
              <a:t>Le CIA peut être construit sur 1, 2 ou 3 niveaux de montants: </a:t>
            </a:r>
          </a:p>
          <a:p>
            <a:pPr algn="just"/>
            <a:r>
              <a:rPr lang="fr-FR" dirty="0"/>
              <a:t>un socle lié à la présence effective ( la jurisprudence est devenue plus contraignante sur ce sujet), </a:t>
            </a:r>
          </a:p>
          <a:p>
            <a:pPr algn="just"/>
            <a:r>
              <a:rPr lang="fr-FR" dirty="0"/>
              <a:t>un montant lié à la manière de servir individuelle: efficacité, atteinte des objectifs, (…) ex : il peut y avoir 3 ou 4 montants déterminés ex : 0, 200, 400, 600 euros, </a:t>
            </a:r>
          </a:p>
          <a:p>
            <a:pPr algn="just"/>
            <a:r>
              <a:rPr lang="fr-FR" dirty="0"/>
              <a:t>un montant lié à des projets collectifs. Cela implique d’avoir une démarche projets et que les participants à un projet soient déterminés en amont: l’enveloppe est ensuite répartie de manière égalitaire ou en fonction des résultats obtenus. Une commission peut être créée pour éviter que le choix ne repose pas uniquement sur la hiérarchie directe. </a:t>
            </a:r>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6</a:t>
            </a:fld>
            <a:endParaRPr lang="en-US" dirty="0"/>
          </a:p>
        </p:txBody>
      </p:sp>
    </p:spTree>
    <p:extLst>
      <p:ext uri="{BB962C8B-B14F-4D97-AF65-F5344CB8AC3E}">
        <p14:creationId xmlns:p14="http://schemas.microsoft.com/office/powerpoint/2010/main" val="372265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II-l ’enjeu de l’amélioration des conditions du travail</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pPr algn="just">
              <a:buFontTx/>
              <a:buChar char="-"/>
            </a:pPr>
            <a:r>
              <a:rPr lang="fr-FR" dirty="0" smtClean="0"/>
              <a:t>L’amélioration des conditions de travail est une des conditions de la fidélisation.</a:t>
            </a:r>
          </a:p>
          <a:p>
            <a:pPr algn="just">
              <a:buFontTx/>
              <a:buChar char="-"/>
            </a:pPr>
            <a:r>
              <a:rPr lang="fr-FR" dirty="0" smtClean="0"/>
              <a:t>L’amélioration des conditions de travail passe par un équilibre vie privée vie professionnelle: plages d’arrivée/ départ plus souple ou variables, cycles de travail clairs et réguliers, décompte du temps de travail (congés supplémentaires si cycle dépassé), prise en compte des projets personnels/professionnels: préparation concours, diplôme, disponibilité etc…</a:t>
            </a:r>
          </a:p>
          <a:p>
            <a:pPr algn="just">
              <a:buFontTx/>
              <a:buChar char="-"/>
            </a:pPr>
            <a:r>
              <a:rPr lang="fr-FR" dirty="0" smtClean="0"/>
              <a:t>Les conditions de travail en terme de sécurité et pénibilité, prévention des TMS: poids des assiettes, qualité des outils, ergonomie des espaces de travail, vestiaires etc…</a:t>
            </a:r>
          </a:p>
          <a:p>
            <a:pPr algn="just">
              <a:buFontTx/>
              <a:buChar char="-"/>
            </a:pPr>
            <a:r>
              <a:rPr lang="fr-FR" dirty="0" smtClean="0"/>
              <a:t>Les temps de convivialité et de rassemblement des équipes autour d’un projet constructif sont à considérer. « on rejoint une entreprise , on quitte un manager »</a:t>
            </a:r>
          </a:p>
          <a:p>
            <a:pPr>
              <a:buFontTx/>
              <a:buChar char="-"/>
            </a:pPr>
            <a:endParaRPr lang="fr-FR"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7</a:t>
            </a:fld>
            <a:endParaRPr lang="en-US" dirty="0"/>
          </a:p>
        </p:txBody>
      </p:sp>
    </p:spTree>
    <p:extLst>
      <p:ext uri="{BB962C8B-B14F-4D97-AF65-F5344CB8AC3E}">
        <p14:creationId xmlns:p14="http://schemas.microsoft.com/office/powerpoint/2010/main" val="291876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III- le </a:t>
            </a:r>
            <a:r>
              <a:rPr lang="fr-FR" dirty="0"/>
              <a:t>renouvellement des générations: optimiser les parcours professionnels, mutualiser les moyens : </a:t>
            </a:r>
          </a:p>
        </p:txBody>
      </p:sp>
      <p:sp>
        <p:nvSpPr>
          <p:cNvPr id="3" name="Espace réservé du contenu 2"/>
          <p:cNvSpPr>
            <a:spLocks noGrp="1"/>
          </p:cNvSpPr>
          <p:nvPr>
            <p:ph idx="1"/>
          </p:nvPr>
        </p:nvSpPr>
        <p:spPr/>
        <p:txBody>
          <a:bodyPr/>
          <a:lstStyle/>
          <a:p>
            <a:pPr algn="just"/>
            <a:r>
              <a:rPr lang="fr-FR" dirty="0" smtClean="0"/>
              <a:t>Pour travailler sur le renouvellement générationnel, il faut pouvoir anticiper les départs retraite et travailler en mode GPEC (pyramide des âges et des postes) donc trouver des solutions d’anticipation sur les transferts de savoirs: fiche technique, apprentissage, tutorat par la mobilité interne</a:t>
            </a:r>
            <a:r>
              <a:rPr lang="fr-FR" dirty="0" smtClean="0"/>
              <a:t>, parcours formation, </a:t>
            </a:r>
            <a:r>
              <a:rPr lang="fr-FR" smtClean="0"/>
              <a:t>c’est </a:t>
            </a:r>
            <a:r>
              <a:rPr lang="fr-FR" smtClean="0"/>
              <a:t>aussi l’occasion </a:t>
            </a:r>
            <a:r>
              <a:rPr lang="fr-FR" dirty="0" smtClean="0"/>
              <a:t>de repenser l’organisation.</a:t>
            </a:r>
          </a:p>
          <a:p>
            <a:pPr algn="just"/>
            <a:r>
              <a:rPr lang="fr-FR" dirty="0" smtClean="0"/>
              <a:t>Les </a:t>
            </a:r>
            <a:r>
              <a:rPr lang="fr-FR" dirty="0" err="1" smtClean="0"/>
              <a:t>process</a:t>
            </a:r>
            <a:r>
              <a:rPr lang="fr-FR" dirty="0" smtClean="0"/>
              <a:t> d’organisation permettent de revoir les circuits décisionnels, changer les outils de travail, construire un collectif de travail différemment par la collaboration</a:t>
            </a:r>
          </a:p>
          <a:p>
            <a:pPr algn="just"/>
            <a:r>
              <a:rPr lang="fr-FR" dirty="0" smtClean="0"/>
              <a:t>Intégrer les usagers par leur participation au service public, mieux communiquer sur le comment on fait</a:t>
            </a:r>
          </a:p>
          <a:p>
            <a:pPr algn="just"/>
            <a:r>
              <a:rPr lang="fr-FR" dirty="0" smtClean="0"/>
              <a:t>Cela peut passer aussi par des modes de gestion du service public retravaillés: contractualisation avec des collectivités territoriales voisines …</a:t>
            </a:r>
          </a:p>
          <a:p>
            <a:endParaRPr lang="fr-FR"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8</a:t>
            </a:fld>
            <a:endParaRPr lang="en-US" dirty="0"/>
          </a:p>
        </p:txBody>
      </p:sp>
    </p:spTree>
    <p:extLst>
      <p:ext uri="{BB962C8B-B14F-4D97-AF65-F5344CB8AC3E}">
        <p14:creationId xmlns:p14="http://schemas.microsoft.com/office/powerpoint/2010/main" val="361695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dirty="0"/>
          </a:p>
        </p:txBody>
      </p:sp>
      <p:sp>
        <p:nvSpPr>
          <p:cNvPr id="3" name="Espace réservé du contenu 2"/>
          <p:cNvSpPr>
            <a:spLocks noGrp="1"/>
          </p:cNvSpPr>
          <p:nvPr>
            <p:ph idx="1"/>
          </p:nvPr>
        </p:nvSpPr>
        <p:spPr/>
        <p:txBody>
          <a:bodyPr>
            <a:normAutofit/>
          </a:bodyPr>
          <a:lstStyle/>
          <a:p>
            <a:pPr algn="ctr"/>
            <a:r>
              <a:rPr lang="fr-FR" sz="4000" dirty="0" smtClean="0"/>
              <a:t>MERCI DE VOTRE ATTENTION</a:t>
            </a:r>
            <a:endParaRPr lang="fr-FR" sz="4000" dirty="0"/>
          </a:p>
        </p:txBody>
      </p:sp>
      <p:sp>
        <p:nvSpPr>
          <p:cNvPr id="4" name="Espace réservé du numéro de diapositive 3"/>
          <p:cNvSpPr>
            <a:spLocks noGrp="1"/>
          </p:cNvSpPr>
          <p:nvPr>
            <p:ph type="sldNum" sz="quarter" idx="12"/>
          </p:nvPr>
        </p:nvSpPr>
        <p:spPr/>
        <p:txBody>
          <a:bodyPr/>
          <a:lstStyle/>
          <a:p>
            <a:fld id="{519954A3-9DFD-4C44-94BA-B95130A3BA1C}" type="slidenum">
              <a:rPr lang="en-US" smtClean="0"/>
              <a:t>9</a:t>
            </a:fld>
            <a:endParaRPr lang="en-US" dirty="0"/>
          </a:p>
        </p:txBody>
      </p:sp>
    </p:spTree>
    <p:extLst>
      <p:ext uri="{BB962C8B-B14F-4D97-AF65-F5344CB8AC3E}">
        <p14:creationId xmlns:p14="http://schemas.microsoft.com/office/powerpoint/2010/main" val="2226087253"/>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9167</TotalTime>
  <Words>956</Words>
  <Application>Microsoft Office PowerPoint</Application>
  <PresentationFormat>Grand écran</PresentationFormat>
  <Paragraphs>52</Paragraphs>
  <Slides>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Arial</vt:lpstr>
      <vt:lpstr>Calibri</vt:lpstr>
      <vt:lpstr>Trebuchet MS</vt:lpstr>
      <vt:lpstr>Wingdings 3</vt:lpstr>
      <vt:lpstr>Facette</vt:lpstr>
      <vt:lpstr>Les recrutements dans les collectivités et le renouvellement des générations</vt:lpstr>
      <vt:lpstr>Présentation</vt:lpstr>
      <vt:lpstr>L’évolution de la Fonction RH</vt:lpstr>
      <vt:lpstr>I-l ’attractivité et la fidélisation des équipes </vt:lpstr>
      <vt:lpstr>I-l ’attractivité et la fidélisation des équipes : outil de l’IFSE </vt:lpstr>
      <vt:lpstr>I-l ’attractivité et la fidélisation des équipes : outil du CIA</vt:lpstr>
      <vt:lpstr>II-l ’enjeu de l’amélioration des conditions du travail </vt:lpstr>
      <vt:lpstr>III- le renouvellement des générations: optimiser les parcours professionnels, mutualiser les moyens : </vt:lpstr>
      <vt:lpstr>Présentation PowerPoint</vt:lpstr>
    </vt:vector>
  </TitlesOfParts>
  <Company>Ville de Marseille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 PREPARER A LA COTATION DES POSTES</dc:title>
  <dc:creator>PAVIC Sonia</dc:creator>
  <cp:lastModifiedBy>PAVIC Sonia</cp:lastModifiedBy>
  <cp:revision>121</cp:revision>
  <dcterms:created xsi:type="dcterms:W3CDTF">2022-08-08T10:17:39Z</dcterms:created>
  <dcterms:modified xsi:type="dcterms:W3CDTF">2022-09-27T16:02:05Z</dcterms:modified>
</cp:coreProperties>
</file>