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504" r:id="rId2"/>
    <p:sldId id="1158" r:id="rId3"/>
    <p:sldId id="1163" r:id="rId4"/>
    <p:sldId id="1164" r:id="rId5"/>
    <p:sldId id="1165" r:id="rId6"/>
    <p:sldId id="1267" r:id="rId7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1F3"/>
    <a:srgbClr val="974706"/>
    <a:srgbClr val="97477F"/>
    <a:srgbClr val="696969"/>
    <a:srgbClr val="5C0238"/>
    <a:srgbClr val="BC2665"/>
    <a:srgbClr val="FF8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80340" autoAdjust="0"/>
  </p:normalViewPr>
  <p:slideViewPr>
    <p:cSldViewPr>
      <p:cViewPr varScale="1">
        <p:scale>
          <a:sx n="71" d="100"/>
          <a:sy n="71" d="100"/>
        </p:scale>
        <p:origin x="20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79393"/>
    </p:cViewPr>
  </p:sorterViewPr>
  <p:notesViewPr>
    <p:cSldViewPr>
      <p:cViewPr varScale="1">
        <p:scale>
          <a:sx n="49" d="100"/>
          <a:sy n="49" d="100"/>
        </p:scale>
        <p:origin x="29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548" y="0"/>
            <a:ext cx="2985076" cy="502026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r">
              <a:defRPr sz="1200"/>
            </a:lvl1pPr>
          </a:lstStyle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8275"/>
            <a:ext cx="2985076" cy="502026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548" y="9518275"/>
            <a:ext cx="2985076" cy="502026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r">
              <a:defRPr sz="1200"/>
            </a:lvl1pPr>
          </a:lstStyle>
          <a:p>
            <a:fld id="{0248F662-E42B-4F2A-AE14-17502D0A7A74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9533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6611" tIns="48306" rIns="96611" bIns="483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6611" tIns="48306" rIns="96611" bIns="48306" rtlCol="0"/>
          <a:lstStyle>
            <a:lvl1pPr algn="r">
              <a:defRPr sz="1300"/>
            </a:lvl1pPr>
          </a:lstStyle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1" tIns="48306" rIns="96611" bIns="4830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1" tIns="48306" rIns="96611" bIns="4830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6611" tIns="48306" rIns="96611" bIns="483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6611" tIns="48306" rIns="96611" bIns="48306" rtlCol="0" anchor="b"/>
          <a:lstStyle>
            <a:lvl1pPr algn="r">
              <a:defRPr sz="1300"/>
            </a:lvl1pPr>
          </a:lstStyle>
          <a:p>
            <a:fld id="{D2470BCB-1D60-4327-9BBF-F7CB87046A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12737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0BCB-1D60-4327-9BBF-F7CB87046A2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528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0BCB-1D60-4327-9BBF-F7CB87046A2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007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0BCB-1D60-4327-9BBF-F7CB87046A2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902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0BCB-1D60-4327-9BBF-F7CB87046A2A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25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0BCB-1D60-4327-9BBF-F7CB87046A2A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22/03/2021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81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1485900" y="2852936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Modifiez le style le titre du masque</a:t>
            </a:r>
            <a:endParaRPr kumimoji="0" lang="en-US" dirty="0"/>
          </a:p>
        </p:txBody>
      </p:sp>
      <p:pic>
        <p:nvPicPr>
          <p:cNvPr id="30" name="Image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28"/>
            <a:ext cx="9144000" cy="2286000"/>
          </a:xfrm>
          <a:prstGeom prst="rect">
            <a:avLst/>
          </a:prstGeom>
        </p:spPr>
      </p:pic>
      <p:grpSp>
        <p:nvGrpSpPr>
          <p:cNvPr id="5" name="Groupe 4"/>
          <p:cNvGrpSpPr/>
          <p:nvPr userDrawn="1"/>
        </p:nvGrpSpPr>
        <p:grpSpPr>
          <a:xfrm>
            <a:off x="8172400" y="6642556"/>
            <a:ext cx="936104" cy="215444"/>
            <a:chOff x="8172400" y="6642556"/>
            <a:chExt cx="936104" cy="215444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6673684"/>
              <a:ext cx="153188" cy="153188"/>
            </a:xfrm>
            <a:prstGeom prst="rect">
              <a:avLst/>
            </a:prstGeom>
          </p:spPr>
        </p:pic>
        <p:sp>
          <p:nvSpPr>
            <p:cNvPr id="7" name="ZoneTexte 6"/>
            <p:cNvSpPr txBox="1"/>
            <p:nvPr/>
          </p:nvSpPr>
          <p:spPr>
            <a:xfrm>
              <a:off x="8244408" y="6642556"/>
              <a:ext cx="8640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ANEGJ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77328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07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790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560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</p:spPr>
        <p:txBody>
          <a:bodyPr/>
          <a:lstStyle>
            <a:lvl1pPr algn="l">
              <a:buNone/>
              <a:defRPr sz="3000" b="1" cap="sm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Espace réservé de la date 27"/>
          <p:cNvSpPr txBox="1">
            <a:spLocks/>
          </p:cNvSpPr>
          <p:nvPr userDrawn="1"/>
        </p:nvSpPr>
        <p:spPr bwMode="auto">
          <a:xfrm rot="5400000">
            <a:off x="7764621" y="1174097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5" name="Espace réservé du pied de page 16"/>
          <p:cNvSpPr txBox="1">
            <a:spLocks/>
          </p:cNvSpPr>
          <p:nvPr userDrawn="1"/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u pied de page 16"/>
          <p:cNvSpPr txBox="1">
            <a:spLocks/>
          </p:cNvSpPr>
          <p:nvPr userDrawn="1"/>
        </p:nvSpPr>
        <p:spPr bwMode="auto">
          <a:xfrm rot="5400000">
            <a:off x="6679640" y="3697624"/>
            <a:ext cx="3657600" cy="384048"/>
          </a:xfrm>
          <a:prstGeom prst="rect">
            <a:avLst/>
          </a:prstGeom>
        </p:spPr>
        <p:txBody>
          <a:bodyPr vert="horz"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 cap="sm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300192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/>
              <a:t>Deuxième niveau</a:t>
            </a:r>
          </a:p>
          <a:p>
            <a:pPr lvl="2" eaLnBrk="1" latinLnBrk="0" hangingPunct="1"/>
            <a:r>
              <a:rPr kumimoji="0" lang="fr-FR" dirty="0"/>
              <a:t>Troisième niveau</a:t>
            </a:r>
          </a:p>
          <a:p>
            <a:pPr lvl="3" eaLnBrk="1" latinLnBrk="0" hangingPunct="1"/>
            <a:r>
              <a:rPr kumimoji="0" lang="fr-FR" dirty="0"/>
              <a:t>Quatrième niveau</a:t>
            </a:r>
          </a:p>
          <a:p>
            <a:pPr lvl="4" eaLnBrk="1" latinLnBrk="0" hangingPunct="1"/>
            <a:r>
              <a:rPr kumimoji="0" lang="fr-FR" dirty="0"/>
              <a:t>Cinquième niveau</a:t>
            </a:r>
            <a:endParaRPr kumimoji="0" lang="en-US" dirty="0"/>
          </a:p>
        </p:txBody>
      </p:sp>
      <p:grpSp>
        <p:nvGrpSpPr>
          <p:cNvPr id="8" name="Groupe 7"/>
          <p:cNvGrpSpPr/>
          <p:nvPr userDrawn="1"/>
        </p:nvGrpSpPr>
        <p:grpSpPr>
          <a:xfrm>
            <a:off x="8172400" y="6642556"/>
            <a:ext cx="936104" cy="215444"/>
            <a:chOff x="8172400" y="6642556"/>
            <a:chExt cx="936104" cy="215444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6673684"/>
              <a:ext cx="153188" cy="153188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8244408" y="6642556"/>
              <a:ext cx="8640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ANEGJ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6" r:id="rId12"/>
    <p:sldLayoutId id="2147483695" r:id="rId13"/>
    <p:sldLayoutId id="2147483696" r:id="rId14"/>
    <p:sldLayoutId id="2147483699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6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hyperlink" Target="http://www.reseau-education-gout.org/" TargetMode="External"/><Relationship Id="rId4" Type="http://schemas.openxmlformats.org/officeDocument/2006/relationships/hyperlink" Target="mailto:s.delarochehouot@reseau-education-gou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28"/>
            <a:ext cx="9144000" cy="2286000"/>
          </a:xfrm>
          <a:prstGeom prst="rect">
            <a:avLst/>
          </a:prstGeom>
        </p:spPr>
      </p:pic>
      <p:sp>
        <p:nvSpPr>
          <p:cNvPr id="4" name="Sous-titre 1"/>
          <p:cNvSpPr txBox="1">
            <a:spLocks/>
          </p:cNvSpPr>
          <p:nvPr/>
        </p:nvSpPr>
        <p:spPr>
          <a:xfrm>
            <a:off x="1259632" y="2708920"/>
            <a:ext cx="6686500" cy="136815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Le goût de tout côté ... côté cuisine, repas et temps périscolaire </a:t>
            </a:r>
            <a:r>
              <a:rPr lang="fr-FR" sz="2400" dirty="0" smtClean="0"/>
              <a:t>!</a:t>
            </a:r>
          </a:p>
          <a:p>
            <a:pPr algn="ctr"/>
            <a:r>
              <a:rPr lang="fr-F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172400" y="6642556"/>
            <a:ext cx="936104" cy="215444"/>
            <a:chOff x="8172400" y="6642556"/>
            <a:chExt cx="936104" cy="215444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6673684"/>
              <a:ext cx="153188" cy="153188"/>
            </a:xfrm>
            <a:prstGeom prst="rect">
              <a:avLst/>
            </a:prstGeom>
          </p:spPr>
        </p:pic>
        <p:sp>
          <p:nvSpPr>
            <p:cNvPr id="7" name="ZoneTexte 6"/>
            <p:cNvSpPr txBox="1"/>
            <p:nvPr/>
          </p:nvSpPr>
          <p:spPr>
            <a:xfrm>
              <a:off x="8244408" y="6642556"/>
              <a:ext cx="8640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ANEGJ</a:t>
              </a:r>
            </a:p>
          </p:txBody>
        </p:sp>
      </p:grpSp>
      <p:pic>
        <p:nvPicPr>
          <p:cNvPr id="1026" name="Imag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05" y="4567215"/>
            <a:ext cx="1860237" cy="97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3212976"/>
            <a:ext cx="2118819" cy="1059410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471749" y="5877272"/>
            <a:ext cx="8420731" cy="662590"/>
            <a:chOff x="419497" y="4798920"/>
            <a:chExt cx="11376659" cy="722039"/>
          </a:xfrm>
        </p:grpSpPr>
        <p:sp>
          <p:nvSpPr>
            <p:cNvPr id="13" name="ZoneTexte 12"/>
            <p:cNvSpPr txBox="1"/>
            <p:nvPr/>
          </p:nvSpPr>
          <p:spPr>
            <a:xfrm>
              <a:off x="419497" y="4975273"/>
              <a:ext cx="1603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latin typeface="Lucida Calligraphy" panose="03010101010101010101" pitchFamily="66" charset="0"/>
                </a:rPr>
                <a:t>3,2,1… goût</a:t>
              </a:r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6674" y="4947939"/>
              <a:ext cx="1706878" cy="424001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7524" y="4798920"/>
              <a:ext cx="1803037" cy="722039"/>
            </a:xfrm>
            <a:prstGeom prst="rect">
              <a:avLst/>
            </a:prstGeom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4553" y="4811111"/>
              <a:ext cx="614883" cy="69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3407" y="4829776"/>
              <a:ext cx="932749" cy="660327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4533" y="4827707"/>
              <a:ext cx="1146048" cy="664464"/>
            </a:xfrm>
            <a:prstGeom prst="rect">
              <a:avLst/>
            </a:prstGeom>
          </p:spPr>
        </p:pic>
      </p:grpSp>
      <p:sp>
        <p:nvSpPr>
          <p:cNvPr id="21" name="Rectangle 20"/>
          <p:cNvSpPr/>
          <p:nvPr/>
        </p:nvSpPr>
        <p:spPr>
          <a:xfrm>
            <a:off x="3059832" y="4797152"/>
            <a:ext cx="2302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Ave le soutien de l’État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581128"/>
            <a:ext cx="1631595" cy="95036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08536"/>
            <a:ext cx="1149187" cy="162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15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2619400"/>
            <a:ext cx="2160240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MATERNELLES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244" y="3641750"/>
            <a:ext cx="2160240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CYCLES 2 ET 3</a:t>
            </a:r>
          </a:p>
        </p:txBody>
      </p:sp>
      <p:sp>
        <p:nvSpPr>
          <p:cNvPr id="5" name="Rectangle 4"/>
          <p:cNvSpPr/>
          <p:nvPr/>
        </p:nvSpPr>
        <p:spPr>
          <a:xfrm>
            <a:off x="505644" y="4664100"/>
            <a:ext cx="2160240" cy="86409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 4</a:t>
            </a:r>
          </a:p>
        </p:txBody>
      </p:sp>
      <p:grpSp>
        <p:nvGrpSpPr>
          <p:cNvPr id="12" name="Groupe 11"/>
          <p:cNvGrpSpPr/>
          <p:nvPr/>
        </p:nvGrpSpPr>
        <p:grpSpPr>
          <a:xfrm>
            <a:off x="2958232" y="2619400"/>
            <a:ext cx="2172940" cy="2921496"/>
            <a:chOff x="3047132" y="2619400"/>
            <a:chExt cx="2172940" cy="2921496"/>
          </a:xfrm>
        </p:grpSpPr>
        <p:sp>
          <p:nvSpPr>
            <p:cNvPr id="7" name="Rectangle 6"/>
            <p:cNvSpPr/>
            <p:nvPr/>
          </p:nvSpPr>
          <p:spPr>
            <a:xfrm>
              <a:off x="3059832" y="2619400"/>
              <a:ext cx="2160240" cy="864096"/>
            </a:xfrm>
            <a:prstGeom prst="rect">
              <a:avLst/>
            </a:prstGeom>
            <a:solidFill>
              <a:srgbClr val="4FCD7C"/>
            </a:solidFill>
            <a:ln>
              <a:solidFill>
                <a:srgbClr val="1547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LES MATERNELLES DU GOÛT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7132" y="3648100"/>
              <a:ext cx="2160240" cy="864096"/>
            </a:xfrm>
            <a:prstGeom prst="rect">
              <a:avLst/>
            </a:prstGeom>
            <a:solidFill>
              <a:srgbClr val="2A924F"/>
            </a:solidFill>
            <a:ln>
              <a:solidFill>
                <a:srgbClr val="1547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LES CLASSES </a:t>
              </a:r>
            </a:p>
            <a:p>
              <a:pPr algn="ctr"/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DU GOÛT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7132" y="4676800"/>
              <a:ext cx="2160240" cy="864096"/>
            </a:xfrm>
            <a:prstGeom prst="rect">
              <a:avLst/>
            </a:prstGeom>
            <a:solidFill>
              <a:srgbClr val="154727"/>
            </a:solidFill>
            <a:ln>
              <a:solidFill>
                <a:srgbClr val="1547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LES ARTS DE FAIRE CULINAIRES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5364088" y="2619400"/>
            <a:ext cx="2880320" cy="2952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20787" y="115982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TEMPS SCOLAIRES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364088" y="11247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TEMPS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PÉRISCOLAIRES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8522" y="275549"/>
            <a:ext cx="1657021" cy="86731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67544" y="1579813"/>
            <a:ext cx="2160240" cy="864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PETITE ENFANCE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15816" y="1556792"/>
            <a:ext cx="2160240" cy="864096"/>
          </a:xfrm>
          <a:prstGeom prst="rect">
            <a:avLst/>
          </a:prstGeom>
          <a:solidFill>
            <a:srgbClr val="BAECCC"/>
          </a:solidFill>
          <a:ln>
            <a:solidFill>
              <a:srgbClr val="154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TABLE TOUT LE MONDE !</a:t>
            </a:r>
          </a:p>
        </p:txBody>
      </p:sp>
      <p:sp>
        <p:nvSpPr>
          <p:cNvPr id="20" name="Flèche droite 19"/>
          <p:cNvSpPr/>
          <p:nvPr/>
        </p:nvSpPr>
        <p:spPr>
          <a:xfrm>
            <a:off x="539552" y="5631535"/>
            <a:ext cx="7776864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Projet éducatif annuel /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pluri-annuel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impliquant tous les éducateurs des enfants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outils </a:t>
            </a:r>
            <a:r>
              <a:rPr lang="fr-FR" dirty="0" err="1" smtClean="0"/>
              <a:t>d’ega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smtClean="0"/>
              <a:t>Les outils institutionnels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121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7467600" cy="1143000"/>
          </a:xfrm>
        </p:spPr>
        <p:txBody>
          <a:bodyPr/>
          <a:lstStyle/>
          <a:p>
            <a:r>
              <a:rPr lang="fr-FR" dirty="0" smtClean="0"/>
              <a:t>Les outils </a:t>
            </a:r>
            <a:r>
              <a:rPr lang="fr-FR" dirty="0" err="1" smtClean="0"/>
              <a:t>d’ega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smtClean="0"/>
              <a:t>Les </a:t>
            </a:r>
            <a:r>
              <a:rPr lang="fr-FR" sz="2000" dirty="0"/>
              <a:t>outils institutionnels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007" y="2505097"/>
            <a:ext cx="2160240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MATERNELLES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707" y="3527447"/>
            <a:ext cx="2160240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CYCLES 2 ET 3</a:t>
            </a:r>
          </a:p>
        </p:txBody>
      </p:sp>
      <p:sp>
        <p:nvSpPr>
          <p:cNvPr id="5" name="Rectangle 4"/>
          <p:cNvSpPr/>
          <p:nvPr/>
        </p:nvSpPr>
        <p:spPr>
          <a:xfrm>
            <a:off x="208107" y="4549797"/>
            <a:ext cx="2160240" cy="86409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 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41066" y="2505097"/>
            <a:ext cx="2606997" cy="2952328"/>
          </a:xfrm>
          <a:prstGeom prst="rect">
            <a:avLst/>
          </a:prstGeom>
          <a:solidFill>
            <a:srgbClr val="FF8E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26888" y="1454716"/>
            <a:ext cx="2967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TEMPS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PÉRISCOLAIRES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4088" y="1052736"/>
            <a:ext cx="3779912" cy="530180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88227" y="5961524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COUPLE  FORMATION / GUIDE</a:t>
            </a:r>
          </a:p>
        </p:txBody>
      </p:sp>
    </p:spTree>
    <p:extLst>
      <p:ext uri="{BB962C8B-B14F-4D97-AF65-F5344CB8AC3E}">
        <p14:creationId xmlns:p14="http://schemas.microsoft.com/office/powerpoint/2010/main" val="32460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7B38CD1-A079-4F56-B4E6-F5B7BB24806D}"/>
              </a:ext>
            </a:extLst>
          </p:cNvPr>
          <p:cNvSpPr txBox="1"/>
          <p:nvPr/>
        </p:nvSpPr>
        <p:spPr>
          <a:xfrm>
            <a:off x="179512" y="548680"/>
            <a:ext cx="2952328" cy="6192688"/>
          </a:xfrm>
          <a:prstGeom prst="rect">
            <a:avLst/>
          </a:prstGeom>
          <a:solidFill>
            <a:srgbClr val="FF8EBA"/>
          </a:solidFill>
          <a:ln w="28575">
            <a:solidFill>
              <a:srgbClr val="BC2665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 smtClean="0">
                <a:cs typeface="Arial" panose="020B0604020202020204" pitchFamily="34" charset="0"/>
              </a:rPr>
              <a:t>Parties prenantes :</a:t>
            </a:r>
          </a:p>
          <a:p>
            <a:pPr marL="285750" indent="-285750" algn="ctr">
              <a:buFontTx/>
              <a:buChar char="-"/>
            </a:pPr>
            <a:r>
              <a:rPr lang="fr-FR" sz="1600" dirty="0" smtClean="0"/>
              <a:t>chefs </a:t>
            </a:r>
            <a:r>
              <a:rPr lang="fr-FR" sz="1600" dirty="0"/>
              <a:t>de cuisine, </a:t>
            </a:r>
            <a:endParaRPr lang="fr-FR" sz="1600" dirty="0" smtClean="0"/>
          </a:p>
          <a:p>
            <a:pPr marL="285750" indent="-285750" algn="ctr">
              <a:buFontTx/>
              <a:buChar char="-"/>
            </a:pPr>
            <a:r>
              <a:rPr lang="fr-FR" sz="1600" dirty="0" smtClean="0"/>
              <a:t>agents </a:t>
            </a:r>
            <a:r>
              <a:rPr lang="fr-FR" sz="1600" dirty="0"/>
              <a:t>de restauration et de </a:t>
            </a:r>
            <a:r>
              <a:rPr lang="fr-FR" sz="1600" dirty="0" smtClean="0"/>
              <a:t>service</a:t>
            </a:r>
          </a:p>
          <a:p>
            <a:pPr marL="285750" indent="-285750" algn="ctr">
              <a:buFontTx/>
              <a:buChar char="-"/>
            </a:pPr>
            <a:r>
              <a:rPr lang="fr-FR" sz="1600" dirty="0" smtClean="0"/>
              <a:t>Animateurs</a:t>
            </a:r>
          </a:p>
          <a:p>
            <a:pPr algn="ctr"/>
            <a:r>
              <a:rPr lang="fr-FR" sz="1600" dirty="0" smtClean="0"/>
              <a:t>de </a:t>
            </a:r>
            <a:r>
              <a:rPr lang="fr-FR" sz="1600" dirty="0"/>
              <a:t>la maternelle au </a:t>
            </a:r>
            <a:r>
              <a:rPr lang="fr-FR" sz="1600" dirty="0" smtClean="0"/>
              <a:t>collège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pPr algn="ctr"/>
            <a:r>
              <a:rPr lang="fr-FR" sz="1600" b="1" dirty="0" smtClean="0"/>
              <a:t>Points de vigilance : </a:t>
            </a:r>
          </a:p>
          <a:p>
            <a:pPr algn="ctr"/>
            <a:r>
              <a:rPr lang="fr-FR" sz="1600" dirty="0" smtClean="0"/>
              <a:t>La </a:t>
            </a:r>
            <a:r>
              <a:rPr lang="fr-FR" sz="1600" dirty="0"/>
              <a:t>réussite </a:t>
            </a:r>
            <a:r>
              <a:rPr lang="fr-FR" sz="1600" dirty="0" smtClean="0"/>
              <a:t>réside </a:t>
            </a:r>
            <a:r>
              <a:rPr lang="fr-FR" sz="1600" dirty="0"/>
              <a:t>dans l’implication d’une équipe pluridisciplinaire (éducateurs, animateurs, agents de service et de restauration) au service de l’intérêt du jeune convive</a:t>
            </a:r>
            <a:endParaRPr lang="fr-FR" sz="1600" dirty="0"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7B38CD1-A079-4F56-B4E6-F5B7BB24806D}"/>
              </a:ext>
            </a:extLst>
          </p:cNvPr>
          <p:cNvSpPr txBox="1"/>
          <p:nvPr/>
        </p:nvSpPr>
        <p:spPr>
          <a:xfrm>
            <a:off x="3347864" y="548680"/>
            <a:ext cx="5688632" cy="352839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Objectifs généraux : 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Proposer des clés pour transformer l’aliment et 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valoriser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Proposer des ateliers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d’EGA</a:t>
            </a:r>
          </a:p>
          <a:p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Objectifs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pédagogiques :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Impulser et mettre en place un projet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éducatif alimentaire sur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son territoire dans un contexte de lutte contre le gaspillage alimentaire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Identifier les outils du guide « 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»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pertinents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son restaurant scolaire</a:t>
            </a:r>
          </a:p>
          <a:p>
            <a:pPr marL="285750" indent="-285750">
              <a:buFontTx/>
              <a:buChar char="-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7B38CD1-A079-4F56-B4E6-F5B7BB24806D}"/>
              </a:ext>
            </a:extLst>
          </p:cNvPr>
          <p:cNvSpPr txBox="1"/>
          <p:nvPr/>
        </p:nvSpPr>
        <p:spPr>
          <a:xfrm>
            <a:off x="3347864" y="4149080"/>
            <a:ext cx="5688632" cy="259228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Contenu de l’outil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Guide pédagogique « 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Modalité d’obtention de l’outil</a:t>
            </a:r>
          </a:p>
          <a:p>
            <a:pPr marL="285750" indent="-285750"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Formation de 2 journées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4 demi-journées d’accompagnement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636" y="-35915"/>
            <a:ext cx="7467600" cy="1143000"/>
          </a:xfrm>
        </p:spPr>
        <p:txBody>
          <a:bodyPr/>
          <a:lstStyle/>
          <a:p>
            <a:r>
              <a:rPr lang="fr-FR" dirty="0" smtClean="0"/>
              <a:t>Les outils </a:t>
            </a:r>
            <a:r>
              <a:rPr lang="fr-FR" dirty="0" err="1" smtClean="0"/>
              <a:t>d’ega</a:t>
            </a:r>
            <a:r>
              <a:rPr lang="fr-FR" dirty="0" smtClean="0"/>
              <a:t> ... </a:t>
            </a:r>
            <a:r>
              <a:rPr lang="fr-FR" sz="2000" dirty="0" err="1" smtClean="0"/>
              <a:t>animassens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62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F9CD0A1B-B96F-4938-BDB3-C3594E35F05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803"/>
          <a:stretch/>
        </p:blipFill>
        <p:spPr>
          <a:xfrm>
            <a:off x="4249463" y="2348880"/>
            <a:ext cx="4894538" cy="239297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09" y="73131"/>
            <a:ext cx="7467600" cy="1143000"/>
          </a:xfrm>
        </p:spPr>
        <p:txBody>
          <a:bodyPr/>
          <a:lstStyle/>
          <a:p>
            <a:r>
              <a:rPr lang="fr-FR" dirty="0" smtClean="0"/>
              <a:t>Les outils </a:t>
            </a:r>
            <a:r>
              <a:rPr lang="fr-FR" dirty="0" err="1" smtClean="0"/>
              <a:t>d’ega</a:t>
            </a:r>
            <a:r>
              <a:rPr lang="fr-FR" dirty="0"/>
              <a:t/>
            </a:r>
            <a:br>
              <a:rPr lang="fr-FR" dirty="0"/>
            </a:br>
            <a:r>
              <a:rPr lang="fr-FR" sz="2000" dirty="0" smtClean="0"/>
              <a:t>Les </a:t>
            </a:r>
            <a:r>
              <a:rPr lang="fr-FR" sz="2000" dirty="0"/>
              <a:t>outils institutionnels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1863" y="2619400"/>
            <a:ext cx="2160240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MATERNELLES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14563" y="3641750"/>
            <a:ext cx="2160240" cy="8640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CYCLES 2 ET 3</a:t>
            </a:r>
          </a:p>
        </p:txBody>
      </p:sp>
      <p:sp>
        <p:nvSpPr>
          <p:cNvPr id="5" name="Rectangle 4"/>
          <p:cNvSpPr/>
          <p:nvPr/>
        </p:nvSpPr>
        <p:spPr>
          <a:xfrm>
            <a:off x="339963" y="4664100"/>
            <a:ext cx="2160240" cy="86409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CYCLE 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72923" y="2619400"/>
            <a:ext cx="1728192" cy="2952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ANIMASSENS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50201" y="191683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TEMPS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PERI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SCOLAIRES</a:t>
            </a:r>
          </a:p>
        </p:txBody>
      </p:sp>
    </p:spTree>
    <p:extLst>
      <p:ext uri="{BB962C8B-B14F-4D97-AF65-F5344CB8AC3E}">
        <p14:creationId xmlns:p14="http://schemas.microsoft.com/office/powerpoint/2010/main" val="254177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 txBox="1">
            <a:spLocks/>
          </p:cNvSpPr>
          <p:nvPr/>
        </p:nvSpPr>
        <p:spPr>
          <a:xfrm>
            <a:off x="107504" y="655528"/>
            <a:ext cx="5184576" cy="432048"/>
          </a:xfrm>
          <a:prstGeom prst="rect">
            <a:avLst/>
          </a:prstGeom>
          <a:noFill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fr-FR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plus d’informations</a:t>
            </a:r>
            <a:endPara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" t="8011" r="34031" b="17922"/>
          <a:stretch/>
        </p:blipFill>
        <p:spPr>
          <a:xfrm>
            <a:off x="6504972" y="11576"/>
            <a:ext cx="2671413" cy="685221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79512" y="1844824"/>
            <a:ext cx="58326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cap="small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Sylvie Delaroche-Houot</a:t>
            </a:r>
          </a:p>
          <a:p>
            <a:endParaRPr lang="fr-FR" cap="small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fr-FR" cap="small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ANEGJ</a:t>
            </a:r>
          </a:p>
          <a:p>
            <a:r>
              <a:rPr lang="fr-FR" cap="small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62</a:t>
            </a:r>
            <a:r>
              <a:rPr lang="fr-FR" cap="small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rue père </a:t>
            </a:r>
            <a:r>
              <a:rPr lang="fr-FR" cap="small" dirty="0" err="1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Komitas</a:t>
            </a:r>
            <a:endParaRPr lang="fr-FR" cap="small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fr-FR" cap="small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92370 CHAVILLE</a:t>
            </a:r>
          </a:p>
          <a:p>
            <a:r>
              <a:rPr lang="fr-FR" cap="small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Email : </a:t>
            </a:r>
            <a:r>
              <a:rPr lang="fr-FR" dirty="0"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/>
              </a:rPr>
              <a:t>s.delarochehouot@r</a:t>
            </a:r>
            <a:r>
              <a:rPr lang="fr-F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/>
              </a:rPr>
              <a:t>eseau-education-gout.org</a:t>
            </a:r>
            <a:endParaRPr lang="fr-FR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fr-FR" cap="small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fr-FR" b="1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fr-FR" b="1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hlinkClick r:id="rId5"/>
            </a:endParaRPr>
          </a:p>
          <a:p>
            <a:endParaRPr lang="fr-FR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hlinkClick r:id="rId5"/>
            </a:endParaRPr>
          </a:p>
          <a:p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5"/>
              </a:rPr>
              <a:t>http</a:t>
            </a:r>
            <a:r>
              <a:rPr lang="fr-FR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5"/>
              </a:rPr>
              <a:t>://</a:t>
            </a:r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5"/>
              </a:rPr>
              <a:t>www.reseau-education-gout.org</a:t>
            </a:r>
            <a:endParaRPr lang="fr-FR" b="1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33056"/>
            <a:ext cx="326970" cy="32697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899592" y="39330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cap="small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@</a:t>
            </a:r>
            <a:r>
              <a:rPr lang="fr-FR" cap="small" dirty="0" err="1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contactanegj</a:t>
            </a:r>
            <a:endParaRPr lang="fr-FR" cap="small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107504" y="6620796"/>
            <a:ext cx="936104" cy="215444"/>
            <a:chOff x="8172400" y="6642556"/>
            <a:chExt cx="936104" cy="215444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0" y="6673684"/>
              <a:ext cx="153188" cy="153188"/>
            </a:xfrm>
            <a:prstGeom prst="rect">
              <a:avLst/>
            </a:prstGeom>
          </p:spPr>
        </p:pic>
        <p:sp>
          <p:nvSpPr>
            <p:cNvPr id="13" name="ZoneTexte 12"/>
            <p:cNvSpPr txBox="1"/>
            <p:nvPr/>
          </p:nvSpPr>
          <p:spPr>
            <a:xfrm>
              <a:off x="8244408" y="6642556"/>
              <a:ext cx="8640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>
                  <a:latin typeface="Arial" panose="020B0604020202020204" pitchFamily="34" charset="0"/>
                  <a:cs typeface="Arial" panose="020B0604020202020204" pitchFamily="34" charset="0"/>
                </a:rPr>
                <a:t>ANEGJ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16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ppt type ANEGJ v2.potx" id="{8EC1A3D5-B258-406F-AC21-F5EEA9BFAB5A}" vid="{ED8433D3-3AA1-4BDA-BEFF-71DAFFB7E0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ANEGJ ppt type</Template>
  <TotalTime>6740</TotalTime>
  <Words>281</Words>
  <Application>Microsoft Office PowerPoint</Application>
  <PresentationFormat>Affichage à l'écran (4:3)</PresentationFormat>
  <Paragraphs>84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Lucida Calligraphy</vt:lpstr>
      <vt:lpstr>Wingdings</vt:lpstr>
      <vt:lpstr>Wingdings 2</vt:lpstr>
      <vt:lpstr>Oriel</vt:lpstr>
      <vt:lpstr>Présentation PowerPoint</vt:lpstr>
      <vt:lpstr>Les outils d’ega Les outils institutionnels</vt:lpstr>
      <vt:lpstr>Les outils d’ega Les outils institutionnels</vt:lpstr>
      <vt:lpstr>Les outils d’ega ... animassens</vt:lpstr>
      <vt:lpstr>Les outils d’ega Les outils institutionnels</vt:lpstr>
      <vt:lpstr>Présentation PowerPoint</vt:lpstr>
    </vt:vector>
  </TitlesOfParts>
  <Company>ANEGJ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Delaroche-Houot</dc:creator>
  <cp:lastModifiedBy>anne-petremant@orange.fr</cp:lastModifiedBy>
  <cp:revision>509</cp:revision>
  <cp:lastPrinted>2016-04-11T16:01:07Z</cp:lastPrinted>
  <dcterms:created xsi:type="dcterms:W3CDTF">2020-05-12T09:15:11Z</dcterms:created>
  <dcterms:modified xsi:type="dcterms:W3CDTF">2022-10-04T13:36:38Z</dcterms:modified>
</cp:coreProperties>
</file>